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60" r:id="rId1"/>
  </p:sldMasterIdLst>
  <p:notesMasterIdLst>
    <p:notesMasterId r:id="rId37"/>
  </p:notesMasterIdLst>
  <p:handoutMasterIdLst>
    <p:handoutMasterId r:id="rId38"/>
  </p:handoutMasterIdLst>
  <p:sldIdLst>
    <p:sldId id="256" r:id="rId2"/>
    <p:sldId id="344" r:id="rId3"/>
    <p:sldId id="380" r:id="rId4"/>
    <p:sldId id="381" r:id="rId5"/>
    <p:sldId id="404" r:id="rId6"/>
    <p:sldId id="405" r:id="rId7"/>
    <p:sldId id="382" r:id="rId8"/>
    <p:sldId id="393" r:id="rId9"/>
    <p:sldId id="394" r:id="rId10"/>
    <p:sldId id="395" r:id="rId11"/>
    <p:sldId id="386" r:id="rId12"/>
    <p:sldId id="401" r:id="rId13"/>
    <p:sldId id="387" r:id="rId14"/>
    <p:sldId id="398" r:id="rId15"/>
    <p:sldId id="413" r:id="rId16"/>
    <p:sldId id="406" r:id="rId17"/>
    <p:sldId id="392" r:id="rId18"/>
    <p:sldId id="389" r:id="rId19"/>
    <p:sldId id="388" r:id="rId20"/>
    <p:sldId id="402" r:id="rId21"/>
    <p:sldId id="397" r:id="rId22"/>
    <p:sldId id="411" r:id="rId23"/>
    <p:sldId id="412" r:id="rId24"/>
    <p:sldId id="403" r:id="rId25"/>
    <p:sldId id="383" r:id="rId26"/>
    <p:sldId id="375" r:id="rId27"/>
    <p:sldId id="408" r:id="rId28"/>
    <p:sldId id="409" r:id="rId29"/>
    <p:sldId id="410" r:id="rId30"/>
    <p:sldId id="376" r:id="rId31"/>
    <p:sldId id="377" r:id="rId32"/>
    <p:sldId id="370" r:id="rId33"/>
    <p:sldId id="407" r:id="rId34"/>
    <p:sldId id="372" r:id="rId35"/>
    <p:sldId id="371" r:id="rId3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778" autoAdjust="0"/>
    <p:restoredTop sz="94212" autoAdjust="0"/>
  </p:normalViewPr>
  <p:slideViewPr>
    <p:cSldViewPr snapToGrid="0" snapToObjects="1">
      <p:cViewPr>
        <p:scale>
          <a:sx n="99" d="100"/>
          <a:sy n="99" d="100"/>
        </p:scale>
        <p:origin x="-112" y="-20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handoutMaster" Target="handoutMasters/handoutMaster1.xml"/><Relationship Id="rId39" Type="http://schemas.openxmlformats.org/officeDocument/2006/relationships/printerSettings" Target="printerSettings/printerSettings1.bin"/><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5F0E12A-0AC5-C44D-AD0C-2D4FFA57DCFA}" type="doc">
      <dgm:prSet loTypeId="urn:microsoft.com/office/officeart/2005/8/layout/radial4" loCatId="" qsTypeId="urn:microsoft.com/office/officeart/2005/8/quickstyle/simple4" qsCatId="simple" csTypeId="urn:microsoft.com/office/officeart/2005/8/colors/accent1_2" csCatId="accent1" phldr="1"/>
      <dgm:spPr/>
      <dgm:t>
        <a:bodyPr/>
        <a:lstStyle/>
        <a:p>
          <a:endParaRPr lang="en-US"/>
        </a:p>
      </dgm:t>
    </dgm:pt>
    <dgm:pt modelId="{60716D01-6C94-A64E-9563-B5477EF7B6BB}">
      <dgm:prSet phldrT="[Text]"/>
      <dgm:spPr/>
      <dgm:t>
        <a:bodyPr/>
        <a:lstStyle/>
        <a:p>
          <a:r>
            <a:rPr lang="en-US" dirty="0" smtClean="0"/>
            <a:t>Data Context</a:t>
          </a:r>
          <a:endParaRPr lang="en-US" dirty="0"/>
        </a:p>
      </dgm:t>
    </dgm:pt>
    <dgm:pt modelId="{1DF84E5A-B6C9-1940-B165-EC67D4A52A63}" type="parTrans" cxnId="{411740AF-A627-9643-B1F3-631000DEA450}">
      <dgm:prSet/>
      <dgm:spPr/>
      <dgm:t>
        <a:bodyPr/>
        <a:lstStyle/>
        <a:p>
          <a:endParaRPr lang="en-US"/>
        </a:p>
      </dgm:t>
    </dgm:pt>
    <dgm:pt modelId="{91A184E8-8B69-F143-90B0-E77719B26F38}" type="sibTrans" cxnId="{411740AF-A627-9643-B1F3-631000DEA450}">
      <dgm:prSet/>
      <dgm:spPr/>
      <dgm:t>
        <a:bodyPr/>
        <a:lstStyle/>
        <a:p>
          <a:endParaRPr lang="en-US"/>
        </a:p>
      </dgm:t>
    </dgm:pt>
    <dgm:pt modelId="{77CC6C15-B9E0-5848-80C9-3EF7E41A1284}">
      <dgm:prSet phldrT="[Text]"/>
      <dgm:spPr/>
      <dgm:t>
        <a:bodyPr/>
        <a:lstStyle/>
        <a:p>
          <a:r>
            <a:rPr lang="en-US" dirty="0" smtClean="0"/>
            <a:t>Evolutionarily Conserved Regions</a:t>
          </a:r>
          <a:endParaRPr lang="en-US" dirty="0"/>
        </a:p>
      </dgm:t>
    </dgm:pt>
    <dgm:pt modelId="{F6267A0A-CF7A-3446-AA67-EF010561AE06}" type="parTrans" cxnId="{6579DB7A-38DE-AA44-B100-067FC67B8902}">
      <dgm:prSet/>
      <dgm:spPr/>
      <dgm:t>
        <a:bodyPr/>
        <a:lstStyle/>
        <a:p>
          <a:endParaRPr lang="en-US"/>
        </a:p>
      </dgm:t>
    </dgm:pt>
    <dgm:pt modelId="{713B81B8-5E40-C740-8169-17342DFE518A}" type="sibTrans" cxnId="{6579DB7A-38DE-AA44-B100-067FC67B8902}">
      <dgm:prSet/>
      <dgm:spPr/>
      <dgm:t>
        <a:bodyPr/>
        <a:lstStyle/>
        <a:p>
          <a:endParaRPr lang="en-US"/>
        </a:p>
      </dgm:t>
    </dgm:pt>
    <dgm:pt modelId="{3721B2DD-2B26-8445-A414-64CFCE122998}">
      <dgm:prSet phldrT="[Text]"/>
      <dgm:spPr/>
      <dgm:t>
        <a:bodyPr/>
        <a:lstStyle/>
        <a:p>
          <a:r>
            <a:rPr lang="en-US" dirty="0" smtClean="0"/>
            <a:t>Variant Information</a:t>
          </a:r>
          <a:endParaRPr lang="en-US" dirty="0"/>
        </a:p>
      </dgm:t>
    </dgm:pt>
    <dgm:pt modelId="{CD156DBC-5DB7-3A4E-B600-F2E6F3ED9A0C}" type="parTrans" cxnId="{9D768B5D-FBC7-3649-898C-E82CDF825C2F}">
      <dgm:prSet/>
      <dgm:spPr/>
      <dgm:t>
        <a:bodyPr/>
        <a:lstStyle/>
        <a:p>
          <a:endParaRPr lang="en-US"/>
        </a:p>
      </dgm:t>
    </dgm:pt>
    <dgm:pt modelId="{B88AA07A-3D4E-D544-A012-B91FCB8DD5D8}" type="sibTrans" cxnId="{9D768B5D-FBC7-3649-898C-E82CDF825C2F}">
      <dgm:prSet/>
      <dgm:spPr/>
      <dgm:t>
        <a:bodyPr/>
        <a:lstStyle/>
        <a:p>
          <a:endParaRPr lang="en-US"/>
        </a:p>
      </dgm:t>
    </dgm:pt>
    <dgm:pt modelId="{C0A35246-1712-2A41-9277-7CF0E94F01ED}">
      <dgm:prSet phldrT="[Text]"/>
      <dgm:spPr/>
    </dgm:pt>
    <dgm:pt modelId="{C739B7AE-418B-4042-9FD0-1973EAC5CB27}" type="parTrans" cxnId="{16268FC1-090A-0740-AED0-7267312D5020}">
      <dgm:prSet/>
      <dgm:spPr/>
      <dgm:t>
        <a:bodyPr/>
        <a:lstStyle/>
        <a:p>
          <a:endParaRPr lang="en-US"/>
        </a:p>
      </dgm:t>
    </dgm:pt>
    <dgm:pt modelId="{FD1AD434-7048-1E45-AC33-E4DDD4E83382}" type="sibTrans" cxnId="{16268FC1-090A-0740-AED0-7267312D5020}">
      <dgm:prSet/>
      <dgm:spPr/>
      <dgm:t>
        <a:bodyPr/>
        <a:lstStyle/>
        <a:p>
          <a:endParaRPr lang="en-US"/>
        </a:p>
      </dgm:t>
    </dgm:pt>
    <dgm:pt modelId="{F3F6CC7A-D709-7C47-82C9-5E01DC09D107}">
      <dgm:prSet phldrT="[Text]" phldr="1"/>
      <dgm:spPr/>
      <dgm:t>
        <a:bodyPr/>
        <a:lstStyle/>
        <a:p>
          <a:endParaRPr lang="en-US" dirty="0"/>
        </a:p>
      </dgm:t>
    </dgm:pt>
    <dgm:pt modelId="{0B7EA8F6-0F89-9848-9CAA-8A8AD2D49717}" type="parTrans" cxnId="{74E047A4-6718-994E-ABFA-CD986E40883F}">
      <dgm:prSet/>
      <dgm:spPr/>
      <dgm:t>
        <a:bodyPr/>
        <a:lstStyle/>
        <a:p>
          <a:endParaRPr lang="en-US"/>
        </a:p>
      </dgm:t>
    </dgm:pt>
    <dgm:pt modelId="{990033E5-6967-A44D-9F5D-288D22B4A460}" type="sibTrans" cxnId="{74E047A4-6718-994E-ABFA-CD986E40883F}">
      <dgm:prSet/>
      <dgm:spPr/>
      <dgm:t>
        <a:bodyPr/>
        <a:lstStyle/>
        <a:p>
          <a:endParaRPr lang="en-US"/>
        </a:p>
      </dgm:t>
    </dgm:pt>
    <dgm:pt modelId="{48CE610C-D7E3-8646-A5BC-DA70E6287362}">
      <dgm:prSet phldrT="[Text]" phldr="1"/>
      <dgm:spPr/>
      <dgm:t>
        <a:bodyPr/>
        <a:lstStyle/>
        <a:p>
          <a:endParaRPr lang="en-US"/>
        </a:p>
      </dgm:t>
    </dgm:pt>
    <dgm:pt modelId="{09FF018A-6321-A248-8C64-7E11325406F6}" type="parTrans" cxnId="{EF6BF9A0-E0A2-CE42-88B1-E04803CC23C5}">
      <dgm:prSet/>
      <dgm:spPr/>
      <dgm:t>
        <a:bodyPr/>
        <a:lstStyle/>
        <a:p>
          <a:endParaRPr lang="en-US"/>
        </a:p>
      </dgm:t>
    </dgm:pt>
    <dgm:pt modelId="{99B1DDD9-4BBC-CF4E-9C5F-F2C5AB6B1586}" type="sibTrans" cxnId="{EF6BF9A0-E0A2-CE42-88B1-E04803CC23C5}">
      <dgm:prSet/>
      <dgm:spPr/>
      <dgm:t>
        <a:bodyPr/>
        <a:lstStyle/>
        <a:p>
          <a:endParaRPr lang="en-US"/>
        </a:p>
      </dgm:t>
    </dgm:pt>
    <dgm:pt modelId="{3220C193-14DD-624B-8D5A-9AF84D19B5C1}">
      <dgm:prSet phldrT="[Text]" phldr="1"/>
      <dgm:spPr/>
      <dgm:t>
        <a:bodyPr/>
        <a:lstStyle/>
        <a:p>
          <a:endParaRPr lang="en-US" dirty="0"/>
        </a:p>
      </dgm:t>
    </dgm:pt>
    <dgm:pt modelId="{5DB7CD67-37E7-3642-AEDA-4DF518B4C30C}" type="parTrans" cxnId="{E851EE38-7685-4F48-8F2E-D59393124B2E}">
      <dgm:prSet/>
      <dgm:spPr/>
      <dgm:t>
        <a:bodyPr/>
        <a:lstStyle/>
        <a:p>
          <a:endParaRPr lang="en-US"/>
        </a:p>
      </dgm:t>
    </dgm:pt>
    <dgm:pt modelId="{73DAAFB3-4F75-5043-8650-386E8DB83205}" type="sibTrans" cxnId="{E851EE38-7685-4F48-8F2E-D59393124B2E}">
      <dgm:prSet/>
      <dgm:spPr/>
      <dgm:t>
        <a:bodyPr/>
        <a:lstStyle/>
        <a:p>
          <a:endParaRPr lang="en-US"/>
        </a:p>
      </dgm:t>
    </dgm:pt>
    <dgm:pt modelId="{89300E3F-952E-3D42-AE42-7D88EECE2185}">
      <dgm:prSet phldrT="[Text]" phldr="1"/>
      <dgm:spPr/>
      <dgm:t>
        <a:bodyPr/>
        <a:lstStyle/>
        <a:p>
          <a:endParaRPr lang="en-US"/>
        </a:p>
      </dgm:t>
    </dgm:pt>
    <dgm:pt modelId="{23E65F2C-009D-DF4C-84DE-45B6B9455207}" type="parTrans" cxnId="{84873113-514C-E547-BE6E-6DC6B5D4DC27}">
      <dgm:prSet/>
      <dgm:spPr/>
      <dgm:t>
        <a:bodyPr/>
        <a:lstStyle/>
        <a:p>
          <a:endParaRPr lang="en-US"/>
        </a:p>
      </dgm:t>
    </dgm:pt>
    <dgm:pt modelId="{354266E7-9E21-E14F-9F89-A478A4DD7867}" type="sibTrans" cxnId="{84873113-514C-E547-BE6E-6DC6B5D4DC27}">
      <dgm:prSet/>
      <dgm:spPr/>
      <dgm:t>
        <a:bodyPr/>
        <a:lstStyle/>
        <a:p>
          <a:endParaRPr lang="en-US"/>
        </a:p>
      </dgm:t>
    </dgm:pt>
    <dgm:pt modelId="{6A0DCE53-54C0-FB4A-B1B5-934A91613624}">
      <dgm:prSet phldrT="[Text]" phldr="1"/>
      <dgm:spPr/>
      <dgm:t>
        <a:bodyPr/>
        <a:lstStyle/>
        <a:p>
          <a:endParaRPr lang="en-US"/>
        </a:p>
      </dgm:t>
    </dgm:pt>
    <dgm:pt modelId="{BE4FF728-B2F4-DA4B-B8BF-BA7CF50ED293}" type="parTrans" cxnId="{F5835BE1-D4BD-EE4B-BBB2-EFF6D80723A8}">
      <dgm:prSet/>
      <dgm:spPr/>
      <dgm:t>
        <a:bodyPr/>
        <a:lstStyle/>
        <a:p>
          <a:endParaRPr lang="en-US"/>
        </a:p>
      </dgm:t>
    </dgm:pt>
    <dgm:pt modelId="{857D805A-265C-D740-959E-B5333129F4F6}" type="sibTrans" cxnId="{F5835BE1-D4BD-EE4B-BBB2-EFF6D80723A8}">
      <dgm:prSet/>
      <dgm:spPr/>
      <dgm:t>
        <a:bodyPr/>
        <a:lstStyle/>
        <a:p>
          <a:endParaRPr lang="en-US"/>
        </a:p>
      </dgm:t>
    </dgm:pt>
    <dgm:pt modelId="{861F13D3-8563-DF4E-A4E1-CD19F0EBF645}">
      <dgm:prSet phldrT="[Text]"/>
      <dgm:spPr/>
      <dgm:t>
        <a:bodyPr/>
        <a:lstStyle/>
        <a:p>
          <a:r>
            <a:rPr lang="en-US" dirty="0" smtClean="0"/>
            <a:t>Gene and network annotations</a:t>
          </a:r>
          <a:endParaRPr lang="en-US" dirty="0"/>
        </a:p>
      </dgm:t>
    </dgm:pt>
    <dgm:pt modelId="{C3C80AB6-6174-354D-8D74-6ADFF8AF58B7}" type="parTrans" cxnId="{012DA9A3-C08D-9042-B610-0EB65F3E7809}">
      <dgm:prSet/>
      <dgm:spPr/>
      <dgm:t>
        <a:bodyPr/>
        <a:lstStyle/>
        <a:p>
          <a:endParaRPr lang="en-US"/>
        </a:p>
      </dgm:t>
    </dgm:pt>
    <dgm:pt modelId="{7968A226-04CF-AD42-BF42-1595CDAECF05}" type="sibTrans" cxnId="{012DA9A3-C08D-9042-B610-0EB65F3E7809}">
      <dgm:prSet/>
      <dgm:spPr/>
      <dgm:t>
        <a:bodyPr/>
        <a:lstStyle/>
        <a:p>
          <a:endParaRPr lang="en-US"/>
        </a:p>
      </dgm:t>
    </dgm:pt>
    <dgm:pt modelId="{5E9B0836-2907-D549-9C24-08BB547E91B1}">
      <dgm:prSet phldrT="[Text]"/>
      <dgm:spPr/>
      <dgm:t>
        <a:bodyPr/>
        <a:lstStyle/>
        <a:p>
          <a:r>
            <a:rPr lang="en-US" dirty="0" smtClean="0"/>
            <a:t>Frequency of mutation (Recurrence DB)</a:t>
          </a:r>
        </a:p>
        <a:p>
          <a:r>
            <a:rPr lang="en-US" dirty="0" smtClean="0"/>
            <a:t>- 570 samples</a:t>
          </a:r>
        </a:p>
        <a:p>
          <a:r>
            <a:rPr lang="en-US" dirty="0" smtClean="0"/>
            <a:t>- COSMIC</a:t>
          </a:r>
          <a:endParaRPr lang="en-US" dirty="0"/>
        </a:p>
      </dgm:t>
    </dgm:pt>
    <dgm:pt modelId="{2D1889FF-276D-0E48-9BBB-A33A6D3E9FE1}" type="parTrans" cxnId="{2C759960-9278-3E45-9B64-8BE5FC1182F8}">
      <dgm:prSet/>
      <dgm:spPr/>
      <dgm:t>
        <a:bodyPr/>
        <a:lstStyle/>
        <a:p>
          <a:endParaRPr lang="en-US"/>
        </a:p>
      </dgm:t>
    </dgm:pt>
    <dgm:pt modelId="{59A0D0ED-3C0F-BD4D-B290-8A11C85E546D}" type="sibTrans" cxnId="{2C759960-9278-3E45-9B64-8BE5FC1182F8}">
      <dgm:prSet/>
      <dgm:spPr/>
      <dgm:t>
        <a:bodyPr/>
        <a:lstStyle/>
        <a:p>
          <a:endParaRPr lang="en-US"/>
        </a:p>
      </dgm:t>
    </dgm:pt>
    <dgm:pt modelId="{E065C782-5ED5-C14C-A64A-EB0C4F559F6C}" type="pres">
      <dgm:prSet presAssocID="{A5F0E12A-0AC5-C44D-AD0C-2D4FFA57DCFA}" presName="cycle" presStyleCnt="0">
        <dgm:presLayoutVars>
          <dgm:chMax val="1"/>
          <dgm:dir/>
          <dgm:animLvl val="ctr"/>
          <dgm:resizeHandles val="exact"/>
        </dgm:presLayoutVars>
      </dgm:prSet>
      <dgm:spPr/>
    </dgm:pt>
    <dgm:pt modelId="{775837EC-A389-6D4C-8A95-6681AA086918}" type="pres">
      <dgm:prSet presAssocID="{60716D01-6C94-A64E-9563-B5477EF7B6BB}" presName="centerShape" presStyleLbl="node0" presStyleIdx="0" presStyleCnt="1"/>
      <dgm:spPr/>
    </dgm:pt>
    <dgm:pt modelId="{D59DA29C-E724-554C-B210-4B1E14919B17}" type="pres">
      <dgm:prSet presAssocID="{F6267A0A-CF7A-3446-AA67-EF010561AE06}" presName="parTrans" presStyleLbl="bgSibTrans2D1" presStyleIdx="0" presStyleCnt="4"/>
      <dgm:spPr/>
    </dgm:pt>
    <dgm:pt modelId="{A1A43F7B-5B6D-0046-B763-00A7661051C2}" type="pres">
      <dgm:prSet presAssocID="{77CC6C15-B9E0-5848-80C9-3EF7E41A1284}" presName="node" presStyleLbl="node1" presStyleIdx="0" presStyleCnt="4">
        <dgm:presLayoutVars>
          <dgm:bulletEnabled val="1"/>
        </dgm:presLayoutVars>
      </dgm:prSet>
      <dgm:spPr/>
    </dgm:pt>
    <dgm:pt modelId="{4A5B7241-9B03-0242-B317-23212E7547D8}" type="pres">
      <dgm:prSet presAssocID="{CD156DBC-5DB7-3A4E-B600-F2E6F3ED9A0C}" presName="parTrans" presStyleLbl="bgSibTrans2D1" presStyleIdx="1" presStyleCnt="4"/>
      <dgm:spPr/>
    </dgm:pt>
    <dgm:pt modelId="{527D2D2B-39D8-D34B-A930-38B3431CADA5}" type="pres">
      <dgm:prSet presAssocID="{3721B2DD-2B26-8445-A414-64CFCE122998}" presName="node" presStyleLbl="node1" presStyleIdx="1" presStyleCnt="4">
        <dgm:presLayoutVars>
          <dgm:bulletEnabled val="1"/>
        </dgm:presLayoutVars>
      </dgm:prSet>
      <dgm:spPr/>
    </dgm:pt>
    <dgm:pt modelId="{2806CBC8-280B-4048-98D5-005861C97E3F}" type="pres">
      <dgm:prSet presAssocID="{C3C80AB6-6174-354D-8D74-6ADFF8AF58B7}" presName="parTrans" presStyleLbl="bgSibTrans2D1" presStyleIdx="2" presStyleCnt="4"/>
      <dgm:spPr/>
    </dgm:pt>
    <dgm:pt modelId="{3697EEED-34BE-DB4C-8007-ED7CE89539EA}" type="pres">
      <dgm:prSet presAssocID="{861F13D3-8563-DF4E-A4E1-CD19F0EBF645}" presName="node" presStyleLbl="node1" presStyleIdx="2" presStyleCnt="4">
        <dgm:presLayoutVars>
          <dgm:bulletEnabled val="1"/>
        </dgm:presLayoutVars>
      </dgm:prSet>
      <dgm:spPr/>
      <dgm:t>
        <a:bodyPr/>
        <a:lstStyle/>
        <a:p>
          <a:endParaRPr lang="en-US"/>
        </a:p>
      </dgm:t>
    </dgm:pt>
    <dgm:pt modelId="{DEAAB3B8-BDBA-2F48-8E26-7776D6F89E73}" type="pres">
      <dgm:prSet presAssocID="{2D1889FF-276D-0E48-9BBB-A33A6D3E9FE1}" presName="parTrans" presStyleLbl="bgSibTrans2D1" presStyleIdx="3" presStyleCnt="4"/>
      <dgm:spPr/>
    </dgm:pt>
    <dgm:pt modelId="{8AACFF68-DF36-2A4D-BC76-25C950957EF0}" type="pres">
      <dgm:prSet presAssocID="{5E9B0836-2907-D549-9C24-08BB547E91B1}" presName="node" presStyleLbl="node1" presStyleIdx="3" presStyleCnt="4">
        <dgm:presLayoutVars>
          <dgm:bulletEnabled val="1"/>
        </dgm:presLayoutVars>
      </dgm:prSet>
      <dgm:spPr/>
      <dgm:t>
        <a:bodyPr/>
        <a:lstStyle/>
        <a:p>
          <a:endParaRPr lang="en-US"/>
        </a:p>
      </dgm:t>
    </dgm:pt>
  </dgm:ptLst>
  <dgm:cxnLst>
    <dgm:cxn modelId="{9D768B5D-FBC7-3649-898C-E82CDF825C2F}" srcId="{60716D01-6C94-A64E-9563-B5477EF7B6BB}" destId="{3721B2DD-2B26-8445-A414-64CFCE122998}" srcOrd="1" destOrd="0" parTransId="{CD156DBC-5DB7-3A4E-B600-F2E6F3ED9A0C}" sibTransId="{B88AA07A-3D4E-D544-A012-B91FCB8DD5D8}"/>
    <dgm:cxn modelId="{F5835BE1-D4BD-EE4B-BBB2-EFF6D80723A8}" srcId="{3220C193-14DD-624B-8D5A-9AF84D19B5C1}" destId="{6A0DCE53-54C0-FB4A-B1B5-934A91613624}" srcOrd="1" destOrd="0" parTransId="{BE4FF728-B2F4-DA4B-B8BF-BA7CF50ED293}" sibTransId="{857D805A-265C-D740-959E-B5333129F4F6}"/>
    <dgm:cxn modelId="{7BA7E73B-0B0F-7A4D-9540-3F983B04A24B}" type="presOf" srcId="{861F13D3-8563-DF4E-A4E1-CD19F0EBF645}" destId="{3697EEED-34BE-DB4C-8007-ED7CE89539EA}" srcOrd="0" destOrd="0" presId="urn:microsoft.com/office/officeart/2005/8/layout/radial4"/>
    <dgm:cxn modelId="{A0B8AFBC-FA83-F440-81CC-0EE2FBCDA667}" type="presOf" srcId="{2D1889FF-276D-0E48-9BBB-A33A6D3E9FE1}" destId="{DEAAB3B8-BDBA-2F48-8E26-7776D6F89E73}" srcOrd="0" destOrd="0" presId="urn:microsoft.com/office/officeart/2005/8/layout/radial4"/>
    <dgm:cxn modelId="{E851EE38-7685-4F48-8F2E-D59393124B2E}" srcId="{A5F0E12A-0AC5-C44D-AD0C-2D4FFA57DCFA}" destId="{3220C193-14DD-624B-8D5A-9AF84D19B5C1}" srcOrd="2" destOrd="0" parTransId="{5DB7CD67-37E7-3642-AEDA-4DF518B4C30C}" sibTransId="{73DAAFB3-4F75-5043-8650-386E8DB83205}"/>
    <dgm:cxn modelId="{012DA9A3-C08D-9042-B610-0EB65F3E7809}" srcId="{60716D01-6C94-A64E-9563-B5477EF7B6BB}" destId="{861F13D3-8563-DF4E-A4E1-CD19F0EBF645}" srcOrd="2" destOrd="0" parTransId="{C3C80AB6-6174-354D-8D74-6ADFF8AF58B7}" sibTransId="{7968A226-04CF-AD42-BF42-1595CDAECF05}"/>
    <dgm:cxn modelId="{002D7837-2C18-7442-A0FB-22D65500FDD2}" type="presOf" srcId="{77CC6C15-B9E0-5848-80C9-3EF7E41A1284}" destId="{A1A43F7B-5B6D-0046-B763-00A7661051C2}" srcOrd="0" destOrd="0" presId="urn:microsoft.com/office/officeart/2005/8/layout/radial4"/>
    <dgm:cxn modelId="{2C759960-9278-3E45-9B64-8BE5FC1182F8}" srcId="{60716D01-6C94-A64E-9563-B5477EF7B6BB}" destId="{5E9B0836-2907-D549-9C24-08BB547E91B1}" srcOrd="3" destOrd="0" parTransId="{2D1889FF-276D-0E48-9BBB-A33A6D3E9FE1}" sibTransId="{59A0D0ED-3C0F-BD4D-B290-8A11C85E546D}"/>
    <dgm:cxn modelId="{80C25959-BAFF-164C-BBD6-01D1DA641507}" type="presOf" srcId="{C3C80AB6-6174-354D-8D74-6ADFF8AF58B7}" destId="{2806CBC8-280B-4048-98D5-005861C97E3F}" srcOrd="0" destOrd="0" presId="urn:microsoft.com/office/officeart/2005/8/layout/radial4"/>
    <dgm:cxn modelId="{65513EB6-1ECA-014D-AC32-03F503F7BFBB}" type="presOf" srcId="{A5F0E12A-0AC5-C44D-AD0C-2D4FFA57DCFA}" destId="{E065C782-5ED5-C14C-A64A-EB0C4F559F6C}" srcOrd="0" destOrd="0" presId="urn:microsoft.com/office/officeart/2005/8/layout/radial4"/>
    <dgm:cxn modelId="{411740AF-A627-9643-B1F3-631000DEA450}" srcId="{A5F0E12A-0AC5-C44D-AD0C-2D4FFA57DCFA}" destId="{60716D01-6C94-A64E-9563-B5477EF7B6BB}" srcOrd="0" destOrd="0" parTransId="{1DF84E5A-B6C9-1940-B165-EC67D4A52A63}" sibTransId="{91A184E8-8B69-F143-90B0-E77719B26F38}"/>
    <dgm:cxn modelId="{84873113-514C-E547-BE6E-6DC6B5D4DC27}" srcId="{3220C193-14DD-624B-8D5A-9AF84D19B5C1}" destId="{89300E3F-952E-3D42-AE42-7D88EECE2185}" srcOrd="0" destOrd="0" parTransId="{23E65F2C-009D-DF4C-84DE-45B6B9455207}" sibTransId="{354266E7-9E21-E14F-9F89-A478A4DD7867}"/>
    <dgm:cxn modelId="{6579DB7A-38DE-AA44-B100-067FC67B8902}" srcId="{60716D01-6C94-A64E-9563-B5477EF7B6BB}" destId="{77CC6C15-B9E0-5848-80C9-3EF7E41A1284}" srcOrd="0" destOrd="0" parTransId="{F6267A0A-CF7A-3446-AA67-EF010561AE06}" sibTransId="{713B81B8-5E40-C740-8169-17342DFE518A}"/>
    <dgm:cxn modelId="{74E047A4-6718-994E-ABFA-CD986E40883F}" srcId="{C0A35246-1712-2A41-9277-7CF0E94F01ED}" destId="{F3F6CC7A-D709-7C47-82C9-5E01DC09D107}" srcOrd="0" destOrd="0" parTransId="{0B7EA8F6-0F89-9848-9CAA-8A8AD2D49717}" sibTransId="{990033E5-6967-A44D-9F5D-288D22B4A460}"/>
    <dgm:cxn modelId="{44C8C320-49F9-574D-A118-9082847403C5}" type="presOf" srcId="{5E9B0836-2907-D549-9C24-08BB547E91B1}" destId="{8AACFF68-DF36-2A4D-BC76-25C950957EF0}" srcOrd="0" destOrd="0" presId="urn:microsoft.com/office/officeart/2005/8/layout/radial4"/>
    <dgm:cxn modelId="{16268FC1-090A-0740-AED0-7267312D5020}" srcId="{A5F0E12A-0AC5-C44D-AD0C-2D4FFA57DCFA}" destId="{C0A35246-1712-2A41-9277-7CF0E94F01ED}" srcOrd="1" destOrd="0" parTransId="{C739B7AE-418B-4042-9FD0-1973EAC5CB27}" sibTransId="{FD1AD434-7048-1E45-AC33-E4DDD4E83382}"/>
    <dgm:cxn modelId="{5BFBBF7F-E7A3-DD4B-9FE7-4040BC62C73D}" type="presOf" srcId="{F6267A0A-CF7A-3446-AA67-EF010561AE06}" destId="{D59DA29C-E724-554C-B210-4B1E14919B17}" srcOrd="0" destOrd="0" presId="urn:microsoft.com/office/officeart/2005/8/layout/radial4"/>
    <dgm:cxn modelId="{EF6BF9A0-E0A2-CE42-88B1-E04803CC23C5}" srcId="{C0A35246-1712-2A41-9277-7CF0E94F01ED}" destId="{48CE610C-D7E3-8646-A5BC-DA70E6287362}" srcOrd="1" destOrd="0" parTransId="{09FF018A-6321-A248-8C64-7E11325406F6}" sibTransId="{99B1DDD9-4BBC-CF4E-9C5F-F2C5AB6B1586}"/>
    <dgm:cxn modelId="{9EC8CF57-5BE1-E549-B1C3-BE5DC1D06353}" type="presOf" srcId="{60716D01-6C94-A64E-9563-B5477EF7B6BB}" destId="{775837EC-A389-6D4C-8A95-6681AA086918}" srcOrd="0" destOrd="0" presId="urn:microsoft.com/office/officeart/2005/8/layout/radial4"/>
    <dgm:cxn modelId="{EBDEAACD-0A16-164D-8788-1829B1002A6A}" type="presOf" srcId="{3721B2DD-2B26-8445-A414-64CFCE122998}" destId="{527D2D2B-39D8-D34B-A930-38B3431CADA5}" srcOrd="0" destOrd="0" presId="urn:microsoft.com/office/officeart/2005/8/layout/radial4"/>
    <dgm:cxn modelId="{860C4E6B-7C82-CF4C-B869-0E196201411B}" type="presOf" srcId="{CD156DBC-5DB7-3A4E-B600-F2E6F3ED9A0C}" destId="{4A5B7241-9B03-0242-B317-23212E7547D8}" srcOrd="0" destOrd="0" presId="urn:microsoft.com/office/officeart/2005/8/layout/radial4"/>
    <dgm:cxn modelId="{D967DB3C-D06A-6542-88F9-A2B8202B4A91}" type="presParOf" srcId="{E065C782-5ED5-C14C-A64A-EB0C4F559F6C}" destId="{775837EC-A389-6D4C-8A95-6681AA086918}" srcOrd="0" destOrd="0" presId="urn:microsoft.com/office/officeart/2005/8/layout/radial4"/>
    <dgm:cxn modelId="{AD2FBCE8-6349-D942-8D23-4DA3892DE547}" type="presParOf" srcId="{E065C782-5ED5-C14C-A64A-EB0C4F559F6C}" destId="{D59DA29C-E724-554C-B210-4B1E14919B17}" srcOrd="1" destOrd="0" presId="urn:microsoft.com/office/officeart/2005/8/layout/radial4"/>
    <dgm:cxn modelId="{99CFD2E5-91FE-CB4D-A21A-69BBBC33AF25}" type="presParOf" srcId="{E065C782-5ED5-C14C-A64A-EB0C4F559F6C}" destId="{A1A43F7B-5B6D-0046-B763-00A7661051C2}" srcOrd="2" destOrd="0" presId="urn:microsoft.com/office/officeart/2005/8/layout/radial4"/>
    <dgm:cxn modelId="{E785239E-CD40-344F-B1AF-EA9E245BD089}" type="presParOf" srcId="{E065C782-5ED5-C14C-A64A-EB0C4F559F6C}" destId="{4A5B7241-9B03-0242-B317-23212E7547D8}" srcOrd="3" destOrd="0" presId="urn:microsoft.com/office/officeart/2005/8/layout/radial4"/>
    <dgm:cxn modelId="{7795C7F0-3559-8040-9F58-11C3AA445CDA}" type="presParOf" srcId="{E065C782-5ED5-C14C-A64A-EB0C4F559F6C}" destId="{527D2D2B-39D8-D34B-A930-38B3431CADA5}" srcOrd="4" destOrd="0" presId="urn:microsoft.com/office/officeart/2005/8/layout/radial4"/>
    <dgm:cxn modelId="{89D590A0-4E7B-5940-A542-6E80DA4998A6}" type="presParOf" srcId="{E065C782-5ED5-C14C-A64A-EB0C4F559F6C}" destId="{2806CBC8-280B-4048-98D5-005861C97E3F}" srcOrd="5" destOrd="0" presId="urn:microsoft.com/office/officeart/2005/8/layout/radial4"/>
    <dgm:cxn modelId="{2DFDCD40-D941-1C4C-BEA1-770FC0FBC3F3}" type="presParOf" srcId="{E065C782-5ED5-C14C-A64A-EB0C4F559F6C}" destId="{3697EEED-34BE-DB4C-8007-ED7CE89539EA}" srcOrd="6" destOrd="0" presId="urn:microsoft.com/office/officeart/2005/8/layout/radial4"/>
    <dgm:cxn modelId="{D97CA922-74C2-4F49-8897-6C181ABBEEE7}" type="presParOf" srcId="{E065C782-5ED5-C14C-A64A-EB0C4F559F6C}" destId="{DEAAB3B8-BDBA-2F48-8E26-7776D6F89E73}" srcOrd="7" destOrd="0" presId="urn:microsoft.com/office/officeart/2005/8/layout/radial4"/>
    <dgm:cxn modelId="{155B1AFC-EC13-AB4E-96C0-46CD4E4CB473}" type="presParOf" srcId="{E065C782-5ED5-C14C-A64A-EB0C4F559F6C}" destId="{8AACFF68-DF36-2A4D-BC76-25C950957EF0}" srcOrd="8" destOrd="0" presId="urn:microsoft.com/office/officeart/2005/8/layout/radial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5F0E12A-0AC5-C44D-AD0C-2D4FFA57DCFA}" type="doc">
      <dgm:prSet loTypeId="urn:microsoft.com/office/officeart/2005/8/layout/radial4" loCatId="" qsTypeId="urn:microsoft.com/office/officeart/2005/8/quickstyle/simple4" qsCatId="simple" csTypeId="urn:microsoft.com/office/officeart/2005/8/colors/accent1_2" csCatId="accent1" phldr="1"/>
      <dgm:spPr/>
      <dgm:t>
        <a:bodyPr/>
        <a:lstStyle/>
        <a:p>
          <a:endParaRPr lang="en-US"/>
        </a:p>
      </dgm:t>
    </dgm:pt>
    <dgm:pt modelId="{60716D01-6C94-A64E-9563-B5477EF7B6BB}">
      <dgm:prSet phldrT="[Text]"/>
      <dgm:spPr/>
      <dgm:t>
        <a:bodyPr/>
        <a:lstStyle/>
        <a:p>
          <a:r>
            <a:rPr lang="en-US" dirty="0" smtClean="0"/>
            <a:t>Variant Prioritization</a:t>
          </a:r>
          <a:endParaRPr lang="en-US" dirty="0"/>
        </a:p>
      </dgm:t>
    </dgm:pt>
    <dgm:pt modelId="{1DF84E5A-B6C9-1940-B165-EC67D4A52A63}" type="parTrans" cxnId="{411740AF-A627-9643-B1F3-631000DEA450}">
      <dgm:prSet/>
      <dgm:spPr/>
      <dgm:t>
        <a:bodyPr/>
        <a:lstStyle/>
        <a:p>
          <a:endParaRPr lang="en-US"/>
        </a:p>
      </dgm:t>
    </dgm:pt>
    <dgm:pt modelId="{91A184E8-8B69-F143-90B0-E77719B26F38}" type="sibTrans" cxnId="{411740AF-A627-9643-B1F3-631000DEA450}">
      <dgm:prSet/>
      <dgm:spPr/>
      <dgm:t>
        <a:bodyPr/>
        <a:lstStyle/>
        <a:p>
          <a:endParaRPr lang="en-US"/>
        </a:p>
      </dgm:t>
    </dgm:pt>
    <dgm:pt modelId="{3721B2DD-2B26-8445-A414-64CFCE122998}">
      <dgm:prSet phldrT="[Text]"/>
      <dgm:spPr/>
      <dgm:t>
        <a:bodyPr/>
        <a:lstStyle/>
        <a:p>
          <a:r>
            <a:rPr lang="en-US" dirty="0" smtClean="0"/>
            <a:t>Data Context</a:t>
          </a:r>
          <a:endParaRPr lang="en-US" dirty="0"/>
        </a:p>
      </dgm:t>
    </dgm:pt>
    <dgm:pt modelId="{CD156DBC-5DB7-3A4E-B600-F2E6F3ED9A0C}" type="parTrans" cxnId="{9D768B5D-FBC7-3649-898C-E82CDF825C2F}">
      <dgm:prSet/>
      <dgm:spPr/>
      <dgm:t>
        <a:bodyPr/>
        <a:lstStyle/>
        <a:p>
          <a:endParaRPr lang="en-US"/>
        </a:p>
      </dgm:t>
    </dgm:pt>
    <dgm:pt modelId="{B88AA07A-3D4E-D544-A012-B91FCB8DD5D8}" type="sibTrans" cxnId="{9D768B5D-FBC7-3649-898C-E82CDF825C2F}">
      <dgm:prSet/>
      <dgm:spPr/>
      <dgm:t>
        <a:bodyPr/>
        <a:lstStyle/>
        <a:p>
          <a:endParaRPr lang="en-US"/>
        </a:p>
      </dgm:t>
    </dgm:pt>
    <dgm:pt modelId="{C0A35246-1712-2A41-9277-7CF0E94F01ED}">
      <dgm:prSet phldrT="[Text]"/>
      <dgm:spPr/>
    </dgm:pt>
    <dgm:pt modelId="{C739B7AE-418B-4042-9FD0-1973EAC5CB27}" type="parTrans" cxnId="{16268FC1-090A-0740-AED0-7267312D5020}">
      <dgm:prSet/>
      <dgm:spPr/>
      <dgm:t>
        <a:bodyPr/>
        <a:lstStyle/>
        <a:p>
          <a:endParaRPr lang="en-US"/>
        </a:p>
      </dgm:t>
    </dgm:pt>
    <dgm:pt modelId="{FD1AD434-7048-1E45-AC33-E4DDD4E83382}" type="sibTrans" cxnId="{16268FC1-090A-0740-AED0-7267312D5020}">
      <dgm:prSet/>
      <dgm:spPr/>
      <dgm:t>
        <a:bodyPr/>
        <a:lstStyle/>
        <a:p>
          <a:endParaRPr lang="en-US"/>
        </a:p>
      </dgm:t>
    </dgm:pt>
    <dgm:pt modelId="{F3F6CC7A-D709-7C47-82C9-5E01DC09D107}">
      <dgm:prSet phldrT="[Text]" phldr="1"/>
      <dgm:spPr/>
      <dgm:t>
        <a:bodyPr/>
        <a:lstStyle/>
        <a:p>
          <a:endParaRPr lang="en-US" dirty="0"/>
        </a:p>
      </dgm:t>
    </dgm:pt>
    <dgm:pt modelId="{0B7EA8F6-0F89-9848-9CAA-8A8AD2D49717}" type="parTrans" cxnId="{74E047A4-6718-994E-ABFA-CD986E40883F}">
      <dgm:prSet/>
      <dgm:spPr/>
      <dgm:t>
        <a:bodyPr/>
        <a:lstStyle/>
        <a:p>
          <a:endParaRPr lang="en-US"/>
        </a:p>
      </dgm:t>
    </dgm:pt>
    <dgm:pt modelId="{990033E5-6967-A44D-9F5D-288D22B4A460}" type="sibTrans" cxnId="{74E047A4-6718-994E-ABFA-CD986E40883F}">
      <dgm:prSet/>
      <dgm:spPr/>
      <dgm:t>
        <a:bodyPr/>
        <a:lstStyle/>
        <a:p>
          <a:endParaRPr lang="en-US"/>
        </a:p>
      </dgm:t>
    </dgm:pt>
    <dgm:pt modelId="{48CE610C-D7E3-8646-A5BC-DA70E6287362}">
      <dgm:prSet phldrT="[Text]" phldr="1"/>
      <dgm:spPr/>
      <dgm:t>
        <a:bodyPr/>
        <a:lstStyle/>
        <a:p>
          <a:endParaRPr lang="en-US"/>
        </a:p>
      </dgm:t>
    </dgm:pt>
    <dgm:pt modelId="{09FF018A-6321-A248-8C64-7E11325406F6}" type="parTrans" cxnId="{EF6BF9A0-E0A2-CE42-88B1-E04803CC23C5}">
      <dgm:prSet/>
      <dgm:spPr/>
      <dgm:t>
        <a:bodyPr/>
        <a:lstStyle/>
        <a:p>
          <a:endParaRPr lang="en-US"/>
        </a:p>
      </dgm:t>
    </dgm:pt>
    <dgm:pt modelId="{99B1DDD9-4BBC-CF4E-9C5F-F2C5AB6B1586}" type="sibTrans" cxnId="{EF6BF9A0-E0A2-CE42-88B1-E04803CC23C5}">
      <dgm:prSet/>
      <dgm:spPr/>
      <dgm:t>
        <a:bodyPr/>
        <a:lstStyle/>
        <a:p>
          <a:endParaRPr lang="en-US"/>
        </a:p>
      </dgm:t>
    </dgm:pt>
    <dgm:pt modelId="{3220C193-14DD-624B-8D5A-9AF84D19B5C1}">
      <dgm:prSet phldrT="[Text]" phldr="1"/>
      <dgm:spPr/>
      <dgm:t>
        <a:bodyPr/>
        <a:lstStyle/>
        <a:p>
          <a:endParaRPr lang="en-US" dirty="0"/>
        </a:p>
      </dgm:t>
    </dgm:pt>
    <dgm:pt modelId="{5DB7CD67-37E7-3642-AEDA-4DF518B4C30C}" type="parTrans" cxnId="{E851EE38-7685-4F48-8F2E-D59393124B2E}">
      <dgm:prSet/>
      <dgm:spPr/>
      <dgm:t>
        <a:bodyPr/>
        <a:lstStyle/>
        <a:p>
          <a:endParaRPr lang="en-US"/>
        </a:p>
      </dgm:t>
    </dgm:pt>
    <dgm:pt modelId="{73DAAFB3-4F75-5043-8650-386E8DB83205}" type="sibTrans" cxnId="{E851EE38-7685-4F48-8F2E-D59393124B2E}">
      <dgm:prSet/>
      <dgm:spPr/>
      <dgm:t>
        <a:bodyPr/>
        <a:lstStyle/>
        <a:p>
          <a:endParaRPr lang="en-US"/>
        </a:p>
      </dgm:t>
    </dgm:pt>
    <dgm:pt modelId="{89300E3F-952E-3D42-AE42-7D88EECE2185}">
      <dgm:prSet phldrT="[Text]" phldr="1"/>
      <dgm:spPr/>
      <dgm:t>
        <a:bodyPr/>
        <a:lstStyle/>
        <a:p>
          <a:endParaRPr lang="en-US"/>
        </a:p>
      </dgm:t>
    </dgm:pt>
    <dgm:pt modelId="{23E65F2C-009D-DF4C-84DE-45B6B9455207}" type="parTrans" cxnId="{84873113-514C-E547-BE6E-6DC6B5D4DC27}">
      <dgm:prSet/>
      <dgm:spPr/>
      <dgm:t>
        <a:bodyPr/>
        <a:lstStyle/>
        <a:p>
          <a:endParaRPr lang="en-US"/>
        </a:p>
      </dgm:t>
    </dgm:pt>
    <dgm:pt modelId="{354266E7-9E21-E14F-9F89-A478A4DD7867}" type="sibTrans" cxnId="{84873113-514C-E547-BE6E-6DC6B5D4DC27}">
      <dgm:prSet/>
      <dgm:spPr/>
      <dgm:t>
        <a:bodyPr/>
        <a:lstStyle/>
        <a:p>
          <a:endParaRPr lang="en-US"/>
        </a:p>
      </dgm:t>
    </dgm:pt>
    <dgm:pt modelId="{6A0DCE53-54C0-FB4A-B1B5-934A91613624}">
      <dgm:prSet phldrT="[Text]" phldr="1"/>
      <dgm:spPr/>
      <dgm:t>
        <a:bodyPr/>
        <a:lstStyle/>
        <a:p>
          <a:endParaRPr lang="en-US"/>
        </a:p>
      </dgm:t>
    </dgm:pt>
    <dgm:pt modelId="{BE4FF728-B2F4-DA4B-B8BF-BA7CF50ED293}" type="parTrans" cxnId="{F5835BE1-D4BD-EE4B-BBB2-EFF6D80723A8}">
      <dgm:prSet/>
      <dgm:spPr/>
      <dgm:t>
        <a:bodyPr/>
        <a:lstStyle/>
        <a:p>
          <a:endParaRPr lang="en-US"/>
        </a:p>
      </dgm:t>
    </dgm:pt>
    <dgm:pt modelId="{857D805A-265C-D740-959E-B5333129F4F6}" type="sibTrans" cxnId="{F5835BE1-D4BD-EE4B-BBB2-EFF6D80723A8}">
      <dgm:prSet/>
      <dgm:spPr/>
      <dgm:t>
        <a:bodyPr/>
        <a:lstStyle/>
        <a:p>
          <a:endParaRPr lang="en-US"/>
        </a:p>
      </dgm:t>
    </dgm:pt>
    <dgm:pt modelId="{861F13D3-8563-DF4E-A4E1-CD19F0EBF645}">
      <dgm:prSet phldrT="[Text]"/>
      <dgm:spPr/>
      <dgm:t>
        <a:bodyPr/>
        <a:lstStyle/>
        <a:p>
          <a:r>
            <a:rPr lang="en-US" dirty="0" smtClean="0"/>
            <a:t>User Cancer Variants</a:t>
          </a:r>
          <a:endParaRPr lang="en-US" dirty="0"/>
        </a:p>
      </dgm:t>
    </dgm:pt>
    <dgm:pt modelId="{C3C80AB6-6174-354D-8D74-6ADFF8AF58B7}" type="parTrans" cxnId="{012DA9A3-C08D-9042-B610-0EB65F3E7809}">
      <dgm:prSet/>
      <dgm:spPr/>
      <dgm:t>
        <a:bodyPr/>
        <a:lstStyle/>
        <a:p>
          <a:endParaRPr lang="en-US"/>
        </a:p>
      </dgm:t>
    </dgm:pt>
    <dgm:pt modelId="{7968A226-04CF-AD42-BF42-1595CDAECF05}" type="sibTrans" cxnId="{012DA9A3-C08D-9042-B610-0EB65F3E7809}">
      <dgm:prSet/>
      <dgm:spPr/>
      <dgm:t>
        <a:bodyPr/>
        <a:lstStyle/>
        <a:p>
          <a:endParaRPr lang="en-US"/>
        </a:p>
      </dgm:t>
    </dgm:pt>
    <dgm:pt modelId="{E065C782-5ED5-C14C-A64A-EB0C4F559F6C}" type="pres">
      <dgm:prSet presAssocID="{A5F0E12A-0AC5-C44D-AD0C-2D4FFA57DCFA}" presName="cycle" presStyleCnt="0">
        <dgm:presLayoutVars>
          <dgm:chMax val="1"/>
          <dgm:dir/>
          <dgm:animLvl val="ctr"/>
          <dgm:resizeHandles val="exact"/>
        </dgm:presLayoutVars>
      </dgm:prSet>
      <dgm:spPr/>
    </dgm:pt>
    <dgm:pt modelId="{775837EC-A389-6D4C-8A95-6681AA086918}" type="pres">
      <dgm:prSet presAssocID="{60716D01-6C94-A64E-9563-B5477EF7B6BB}" presName="centerShape" presStyleLbl="node0" presStyleIdx="0" presStyleCnt="1"/>
      <dgm:spPr/>
    </dgm:pt>
    <dgm:pt modelId="{4A5B7241-9B03-0242-B317-23212E7547D8}" type="pres">
      <dgm:prSet presAssocID="{CD156DBC-5DB7-3A4E-B600-F2E6F3ED9A0C}" presName="parTrans" presStyleLbl="bgSibTrans2D1" presStyleIdx="0" presStyleCnt="2"/>
      <dgm:spPr/>
    </dgm:pt>
    <dgm:pt modelId="{527D2D2B-39D8-D34B-A930-38B3431CADA5}" type="pres">
      <dgm:prSet presAssocID="{3721B2DD-2B26-8445-A414-64CFCE122998}" presName="node" presStyleLbl="node1" presStyleIdx="0" presStyleCnt="2">
        <dgm:presLayoutVars>
          <dgm:bulletEnabled val="1"/>
        </dgm:presLayoutVars>
      </dgm:prSet>
      <dgm:spPr/>
    </dgm:pt>
    <dgm:pt modelId="{2806CBC8-280B-4048-98D5-005861C97E3F}" type="pres">
      <dgm:prSet presAssocID="{C3C80AB6-6174-354D-8D74-6ADFF8AF58B7}" presName="parTrans" presStyleLbl="bgSibTrans2D1" presStyleIdx="1" presStyleCnt="2"/>
      <dgm:spPr/>
    </dgm:pt>
    <dgm:pt modelId="{3697EEED-34BE-DB4C-8007-ED7CE89539EA}" type="pres">
      <dgm:prSet presAssocID="{861F13D3-8563-DF4E-A4E1-CD19F0EBF645}" presName="node" presStyleLbl="node1" presStyleIdx="1" presStyleCnt="2">
        <dgm:presLayoutVars>
          <dgm:bulletEnabled val="1"/>
        </dgm:presLayoutVars>
      </dgm:prSet>
      <dgm:spPr/>
      <dgm:t>
        <a:bodyPr/>
        <a:lstStyle/>
        <a:p>
          <a:endParaRPr lang="en-US"/>
        </a:p>
      </dgm:t>
    </dgm:pt>
  </dgm:ptLst>
  <dgm:cxnLst>
    <dgm:cxn modelId="{411740AF-A627-9643-B1F3-631000DEA450}" srcId="{A5F0E12A-0AC5-C44D-AD0C-2D4FFA57DCFA}" destId="{60716D01-6C94-A64E-9563-B5477EF7B6BB}" srcOrd="0" destOrd="0" parTransId="{1DF84E5A-B6C9-1940-B165-EC67D4A52A63}" sibTransId="{91A184E8-8B69-F143-90B0-E77719B26F38}"/>
    <dgm:cxn modelId="{84873113-514C-E547-BE6E-6DC6B5D4DC27}" srcId="{3220C193-14DD-624B-8D5A-9AF84D19B5C1}" destId="{89300E3F-952E-3D42-AE42-7D88EECE2185}" srcOrd="0" destOrd="0" parTransId="{23E65F2C-009D-DF4C-84DE-45B6B9455207}" sibTransId="{354266E7-9E21-E14F-9F89-A478A4DD7867}"/>
    <dgm:cxn modelId="{A8A3AD8F-5941-2544-AF3D-9BA732A019E6}" type="presOf" srcId="{60716D01-6C94-A64E-9563-B5477EF7B6BB}" destId="{775837EC-A389-6D4C-8A95-6681AA086918}" srcOrd="0" destOrd="0" presId="urn:microsoft.com/office/officeart/2005/8/layout/radial4"/>
    <dgm:cxn modelId="{9C64641A-230F-524B-8D2E-ED77FBDF6262}" type="presOf" srcId="{CD156DBC-5DB7-3A4E-B600-F2E6F3ED9A0C}" destId="{4A5B7241-9B03-0242-B317-23212E7547D8}" srcOrd="0" destOrd="0" presId="urn:microsoft.com/office/officeart/2005/8/layout/radial4"/>
    <dgm:cxn modelId="{16268FC1-090A-0740-AED0-7267312D5020}" srcId="{A5F0E12A-0AC5-C44D-AD0C-2D4FFA57DCFA}" destId="{C0A35246-1712-2A41-9277-7CF0E94F01ED}" srcOrd="1" destOrd="0" parTransId="{C739B7AE-418B-4042-9FD0-1973EAC5CB27}" sibTransId="{FD1AD434-7048-1E45-AC33-E4DDD4E83382}"/>
    <dgm:cxn modelId="{A60C05EA-5B8A-BE48-86E4-67FEA20E874A}" type="presOf" srcId="{C3C80AB6-6174-354D-8D74-6ADFF8AF58B7}" destId="{2806CBC8-280B-4048-98D5-005861C97E3F}" srcOrd="0" destOrd="0" presId="urn:microsoft.com/office/officeart/2005/8/layout/radial4"/>
    <dgm:cxn modelId="{9D768B5D-FBC7-3649-898C-E82CDF825C2F}" srcId="{60716D01-6C94-A64E-9563-B5477EF7B6BB}" destId="{3721B2DD-2B26-8445-A414-64CFCE122998}" srcOrd="0" destOrd="0" parTransId="{CD156DBC-5DB7-3A4E-B600-F2E6F3ED9A0C}" sibTransId="{B88AA07A-3D4E-D544-A012-B91FCB8DD5D8}"/>
    <dgm:cxn modelId="{E851EE38-7685-4F48-8F2E-D59393124B2E}" srcId="{A5F0E12A-0AC5-C44D-AD0C-2D4FFA57DCFA}" destId="{3220C193-14DD-624B-8D5A-9AF84D19B5C1}" srcOrd="2" destOrd="0" parTransId="{5DB7CD67-37E7-3642-AEDA-4DF518B4C30C}" sibTransId="{73DAAFB3-4F75-5043-8650-386E8DB83205}"/>
    <dgm:cxn modelId="{E0D28C8C-4CAE-AE43-A3E5-720D96507BD4}" type="presOf" srcId="{861F13D3-8563-DF4E-A4E1-CD19F0EBF645}" destId="{3697EEED-34BE-DB4C-8007-ED7CE89539EA}" srcOrd="0" destOrd="0" presId="urn:microsoft.com/office/officeart/2005/8/layout/radial4"/>
    <dgm:cxn modelId="{F5835BE1-D4BD-EE4B-BBB2-EFF6D80723A8}" srcId="{3220C193-14DD-624B-8D5A-9AF84D19B5C1}" destId="{6A0DCE53-54C0-FB4A-B1B5-934A91613624}" srcOrd="1" destOrd="0" parTransId="{BE4FF728-B2F4-DA4B-B8BF-BA7CF50ED293}" sibTransId="{857D805A-265C-D740-959E-B5333129F4F6}"/>
    <dgm:cxn modelId="{EF6BF9A0-E0A2-CE42-88B1-E04803CC23C5}" srcId="{C0A35246-1712-2A41-9277-7CF0E94F01ED}" destId="{48CE610C-D7E3-8646-A5BC-DA70E6287362}" srcOrd="1" destOrd="0" parTransId="{09FF018A-6321-A248-8C64-7E11325406F6}" sibTransId="{99B1DDD9-4BBC-CF4E-9C5F-F2C5AB6B1586}"/>
    <dgm:cxn modelId="{74E047A4-6718-994E-ABFA-CD986E40883F}" srcId="{C0A35246-1712-2A41-9277-7CF0E94F01ED}" destId="{F3F6CC7A-D709-7C47-82C9-5E01DC09D107}" srcOrd="0" destOrd="0" parTransId="{0B7EA8F6-0F89-9848-9CAA-8A8AD2D49717}" sibTransId="{990033E5-6967-A44D-9F5D-288D22B4A460}"/>
    <dgm:cxn modelId="{012DA9A3-C08D-9042-B610-0EB65F3E7809}" srcId="{60716D01-6C94-A64E-9563-B5477EF7B6BB}" destId="{861F13D3-8563-DF4E-A4E1-CD19F0EBF645}" srcOrd="1" destOrd="0" parTransId="{C3C80AB6-6174-354D-8D74-6ADFF8AF58B7}" sibTransId="{7968A226-04CF-AD42-BF42-1595CDAECF05}"/>
    <dgm:cxn modelId="{E6357B16-1720-934F-A7B1-BC4E542D507E}" type="presOf" srcId="{A5F0E12A-0AC5-C44D-AD0C-2D4FFA57DCFA}" destId="{E065C782-5ED5-C14C-A64A-EB0C4F559F6C}" srcOrd="0" destOrd="0" presId="urn:microsoft.com/office/officeart/2005/8/layout/radial4"/>
    <dgm:cxn modelId="{68B89D14-C808-2C4F-B6EF-BAC8827C8CD7}" type="presOf" srcId="{3721B2DD-2B26-8445-A414-64CFCE122998}" destId="{527D2D2B-39D8-D34B-A930-38B3431CADA5}" srcOrd="0" destOrd="0" presId="urn:microsoft.com/office/officeart/2005/8/layout/radial4"/>
    <dgm:cxn modelId="{21E777F1-F447-794E-989E-C2D1CB33CC25}" type="presParOf" srcId="{E065C782-5ED5-C14C-A64A-EB0C4F559F6C}" destId="{775837EC-A389-6D4C-8A95-6681AA086918}" srcOrd="0" destOrd="0" presId="urn:microsoft.com/office/officeart/2005/8/layout/radial4"/>
    <dgm:cxn modelId="{FB6D72CC-F81F-BC49-A6C0-5B1EAD19A8C8}" type="presParOf" srcId="{E065C782-5ED5-C14C-A64A-EB0C4F559F6C}" destId="{4A5B7241-9B03-0242-B317-23212E7547D8}" srcOrd="1" destOrd="0" presId="urn:microsoft.com/office/officeart/2005/8/layout/radial4"/>
    <dgm:cxn modelId="{14D2576B-C880-0B46-A6B4-4BE2491A14F9}" type="presParOf" srcId="{E065C782-5ED5-C14C-A64A-EB0C4F559F6C}" destId="{527D2D2B-39D8-D34B-A930-38B3431CADA5}" srcOrd="2" destOrd="0" presId="urn:microsoft.com/office/officeart/2005/8/layout/radial4"/>
    <dgm:cxn modelId="{2F91D44F-A044-4D4E-B2F4-F6A09016ABD2}" type="presParOf" srcId="{E065C782-5ED5-C14C-A64A-EB0C4F559F6C}" destId="{2806CBC8-280B-4048-98D5-005861C97E3F}" srcOrd="3" destOrd="0" presId="urn:microsoft.com/office/officeart/2005/8/layout/radial4"/>
    <dgm:cxn modelId="{AB65F3E4-0E57-7040-8F59-5BBAC52F2C14}" type="presParOf" srcId="{E065C782-5ED5-C14C-A64A-EB0C4F559F6C}" destId="{3697EEED-34BE-DB4C-8007-ED7CE89539EA}" srcOrd="4" destOrd="0" presId="urn:microsoft.com/office/officeart/2005/8/layout/radial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5837EC-A389-6D4C-8A95-6681AA086918}">
      <dsp:nvSpPr>
        <dsp:cNvPr id="0" name=""/>
        <dsp:cNvSpPr/>
      </dsp:nvSpPr>
      <dsp:spPr>
        <a:xfrm>
          <a:off x="2198245" y="1561792"/>
          <a:ext cx="1492102" cy="1492102"/>
        </a:xfrm>
        <a:prstGeom prst="ellipse">
          <a:avLst/>
        </a:prstGeom>
        <a:gradFill rotWithShape="0">
          <a:gsLst>
            <a:gs pos="0">
              <a:schemeClr val="accent1">
                <a:hueOff val="0"/>
                <a:satOff val="0"/>
                <a:lumOff val="0"/>
                <a:alphaOff val="0"/>
                <a:shade val="70000"/>
                <a:satMod val="150000"/>
              </a:schemeClr>
            </a:gs>
            <a:gs pos="34000">
              <a:schemeClr val="accent1">
                <a:hueOff val="0"/>
                <a:satOff val="0"/>
                <a:lumOff val="0"/>
                <a:alphaOff val="0"/>
                <a:shade val="70000"/>
                <a:satMod val="140000"/>
              </a:schemeClr>
            </a:gs>
            <a:gs pos="70000">
              <a:schemeClr val="accent1">
                <a:hueOff val="0"/>
                <a:satOff val="0"/>
                <a:lumOff val="0"/>
                <a:alphaOff val="0"/>
                <a:tint val="100000"/>
                <a:shade val="90000"/>
                <a:satMod val="140000"/>
              </a:schemeClr>
            </a:gs>
            <a:gs pos="100000">
              <a:schemeClr val="accent1">
                <a:hueOff val="0"/>
                <a:satOff val="0"/>
                <a:lumOff val="0"/>
                <a:alphaOff val="0"/>
                <a:tint val="100000"/>
                <a:shade val="100000"/>
                <a:satMod val="10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t>Data Context</a:t>
          </a:r>
          <a:endParaRPr lang="en-US" sz="2300" kern="1200" dirty="0"/>
        </a:p>
      </dsp:txBody>
      <dsp:txXfrm>
        <a:off x="2416758" y="1780305"/>
        <a:ext cx="1055076" cy="1055076"/>
      </dsp:txXfrm>
    </dsp:sp>
    <dsp:sp modelId="{D59DA29C-E724-554C-B210-4B1E14919B17}">
      <dsp:nvSpPr>
        <dsp:cNvPr id="0" name=""/>
        <dsp:cNvSpPr/>
      </dsp:nvSpPr>
      <dsp:spPr>
        <a:xfrm rot="11700000">
          <a:off x="1070987" y="1741874"/>
          <a:ext cx="1109218" cy="425249"/>
        </a:xfrm>
        <a:prstGeom prst="leftArrow">
          <a:avLst>
            <a:gd name="adj1" fmla="val 60000"/>
            <a:gd name="adj2" fmla="val 50000"/>
          </a:avLst>
        </a:prstGeom>
        <a:gradFill rotWithShape="0">
          <a:gsLst>
            <a:gs pos="0">
              <a:schemeClr val="accent1">
                <a:tint val="60000"/>
                <a:hueOff val="0"/>
                <a:satOff val="0"/>
                <a:lumOff val="0"/>
                <a:alphaOff val="0"/>
                <a:shade val="70000"/>
                <a:satMod val="150000"/>
              </a:schemeClr>
            </a:gs>
            <a:gs pos="34000">
              <a:schemeClr val="accent1">
                <a:tint val="60000"/>
                <a:hueOff val="0"/>
                <a:satOff val="0"/>
                <a:lumOff val="0"/>
                <a:alphaOff val="0"/>
                <a:shade val="70000"/>
                <a:satMod val="140000"/>
              </a:schemeClr>
            </a:gs>
            <a:gs pos="70000">
              <a:schemeClr val="accent1">
                <a:tint val="60000"/>
                <a:hueOff val="0"/>
                <a:satOff val="0"/>
                <a:lumOff val="0"/>
                <a:alphaOff val="0"/>
                <a:tint val="100000"/>
                <a:shade val="90000"/>
                <a:satMod val="140000"/>
              </a:schemeClr>
            </a:gs>
            <a:gs pos="100000">
              <a:schemeClr val="accent1">
                <a:tint val="60000"/>
                <a:hueOff val="0"/>
                <a:satOff val="0"/>
                <a:lumOff val="0"/>
                <a:alphaOff val="0"/>
                <a:tint val="100000"/>
                <a:shade val="100000"/>
                <a:satMod val="10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A1A43F7B-5B6D-0046-B763-00A7661051C2}">
      <dsp:nvSpPr>
        <dsp:cNvPr id="0" name=""/>
        <dsp:cNvSpPr/>
      </dsp:nvSpPr>
      <dsp:spPr>
        <a:xfrm>
          <a:off x="381136" y="1243956"/>
          <a:ext cx="1417497" cy="1133998"/>
        </a:xfrm>
        <a:prstGeom prst="roundRect">
          <a:avLst>
            <a:gd name="adj" fmla="val 10000"/>
          </a:avLst>
        </a:prstGeom>
        <a:gradFill rotWithShape="0">
          <a:gsLst>
            <a:gs pos="0">
              <a:schemeClr val="accent1">
                <a:hueOff val="0"/>
                <a:satOff val="0"/>
                <a:lumOff val="0"/>
                <a:alphaOff val="0"/>
                <a:shade val="70000"/>
                <a:satMod val="150000"/>
              </a:schemeClr>
            </a:gs>
            <a:gs pos="34000">
              <a:schemeClr val="accent1">
                <a:hueOff val="0"/>
                <a:satOff val="0"/>
                <a:lumOff val="0"/>
                <a:alphaOff val="0"/>
                <a:shade val="70000"/>
                <a:satMod val="140000"/>
              </a:schemeClr>
            </a:gs>
            <a:gs pos="70000">
              <a:schemeClr val="accent1">
                <a:hueOff val="0"/>
                <a:satOff val="0"/>
                <a:lumOff val="0"/>
                <a:alphaOff val="0"/>
                <a:tint val="100000"/>
                <a:shade val="90000"/>
                <a:satMod val="140000"/>
              </a:schemeClr>
            </a:gs>
            <a:gs pos="100000">
              <a:schemeClr val="accent1">
                <a:hueOff val="0"/>
                <a:satOff val="0"/>
                <a:lumOff val="0"/>
                <a:alphaOff val="0"/>
                <a:tint val="100000"/>
                <a:shade val="100000"/>
                <a:satMod val="10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lvl="0" algn="ctr" defTabSz="533400">
            <a:lnSpc>
              <a:spcPct val="90000"/>
            </a:lnSpc>
            <a:spcBef>
              <a:spcPct val="0"/>
            </a:spcBef>
            <a:spcAft>
              <a:spcPct val="35000"/>
            </a:spcAft>
          </a:pPr>
          <a:r>
            <a:rPr lang="en-US" sz="1200" kern="1200" dirty="0" smtClean="0"/>
            <a:t>Evolutionarily Conserved Regions</a:t>
          </a:r>
          <a:endParaRPr lang="en-US" sz="1200" kern="1200" dirty="0"/>
        </a:p>
      </dsp:txBody>
      <dsp:txXfrm>
        <a:off x="414350" y="1277170"/>
        <a:ext cx="1351069" cy="1067570"/>
      </dsp:txXfrm>
    </dsp:sp>
    <dsp:sp modelId="{4A5B7241-9B03-0242-B317-23212E7547D8}">
      <dsp:nvSpPr>
        <dsp:cNvPr id="0" name=""/>
        <dsp:cNvSpPr/>
      </dsp:nvSpPr>
      <dsp:spPr>
        <a:xfrm rot="14700000">
          <a:off x="1812721" y="857911"/>
          <a:ext cx="1109218" cy="425249"/>
        </a:xfrm>
        <a:prstGeom prst="leftArrow">
          <a:avLst>
            <a:gd name="adj1" fmla="val 60000"/>
            <a:gd name="adj2" fmla="val 50000"/>
          </a:avLst>
        </a:prstGeom>
        <a:gradFill rotWithShape="0">
          <a:gsLst>
            <a:gs pos="0">
              <a:schemeClr val="accent1">
                <a:tint val="60000"/>
                <a:hueOff val="0"/>
                <a:satOff val="0"/>
                <a:lumOff val="0"/>
                <a:alphaOff val="0"/>
                <a:shade val="70000"/>
                <a:satMod val="150000"/>
              </a:schemeClr>
            </a:gs>
            <a:gs pos="34000">
              <a:schemeClr val="accent1">
                <a:tint val="60000"/>
                <a:hueOff val="0"/>
                <a:satOff val="0"/>
                <a:lumOff val="0"/>
                <a:alphaOff val="0"/>
                <a:shade val="70000"/>
                <a:satMod val="140000"/>
              </a:schemeClr>
            </a:gs>
            <a:gs pos="70000">
              <a:schemeClr val="accent1">
                <a:tint val="60000"/>
                <a:hueOff val="0"/>
                <a:satOff val="0"/>
                <a:lumOff val="0"/>
                <a:alphaOff val="0"/>
                <a:tint val="100000"/>
                <a:shade val="90000"/>
                <a:satMod val="140000"/>
              </a:schemeClr>
            </a:gs>
            <a:gs pos="100000">
              <a:schemeClr val="accent1">
                <a:tint val="60000"/>
                <a:hueOff val="0"/>
                <a:satOff val="0"/>
                <a:lumOff val="0"/>
                <a:alphaOff val="0"/>
                <a:tint val="100000"/>
                <a:shade val="100000"/>
                <a:satMod val="10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527D2D2B-39D8-D34B-A930-38B3431CADA5}">
      <dsp:nvSpPr>
        <dsp:cNvPr id="0" name=""/>
        <dsp:cNvSpPr/>
      </dsp:nvSpPr>
      <dsp:spPr>
        <a:xfrm>
          <a:off x="1424193" y="889"/>
          <a:ext cx="1417497" cy="1133998"/>
        </a:xfrm>
        <a:prstGeom prst="roundRect">
          <a:avLst>
            <a:gd name="adj" fmla="val 10000"/>
          </a:avLst>
        </a:prstGeom>
        <a:gradFill rotWithShape="0">
          <a:gsLst>
            <a:gs pos="0">
              <a:schemeClr val="accent1">
                <a:hueOff val="0"/>
                <a:satOff val="0"/>
                <a:lumOff val="0"/>
                <a:alphaOff val="0"/>
                <a:shade val="70000"/>
                <a:satMod val="150000"/>
              </a:schemeClr>
            </a:gs>
            <a:gs pos="34000">
              <a:schemeClr val="accent1">
                <a:hueOff val="0"/>
                <a:satOff val="0"/>
                <a:lumOff val="0"/>
                <a:alphaOff val="0"/>
                <a:shade val="70000"/>
                <a:satMod val="140000"/>
              </a:schemeClr>
            </a:gs>
            <a:gs pos="70000">
              <a:schemeClr val="accent1">
                <a:hueOff val="0"/>
                <a:satOff val="0"/>
                <a:lumOff val="0"/>
                <a:alphaOff val="0"/>
                <a:tint val="100000"/>
                <a:shade val="90000"/>
                <a:satMod val="140000"/>
              </a:schemeClr>
            </a:gs>
            <a:gs pos="100000">
              <a:schemeClr val="accent1">
                <a:hueOff val="0"/>
                <a:satOff val="0"/>
                <a:lumOff val="0"/>
                <a:alphaOff val="0"/>
                <a:tint val="100000"/>
                <a:shade val="100000"/>
                <a:satMod val="10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lvl="0" algn="ctr" defTabSz="533400">
            <a:lnSpc>
              <a:spcPct val="90000"/>
            </a:lnSpc>
            <a:spcBef>
              <a:spcPct val="0"/>
            </a:spcBef>
            <a:spcAft>
              <a:spcPct val="35000"/>
            </a:spcAft>
          </a:pPr>
          <a:r>
            <a:rPr lang="en-US" sz="1200" kern="1200" dirty="0" smtClean="0"/>
            <a:t>Variant Information</a:t>
          </a:r>
          <a:endParaRPr lang="en-US" sz="1200" kern="1200" dirty="0"/>
        </a:p>
      </dsp:txBody>
      <dsp:txXfrm>
        <a:off x="1457407" y="34103"/>
        <a:ext cx="1351069" cy="1067570"/>
      </dsp:txXfrm>
    </dsp:sp>
    <dsp:sp modelId="{2806CBC8-280B-4048-98D5-005861C97E3F}">
      <dsp:nvSpPr>
        <dsp:cNvPr id="0" name=""/>
        <dsp:cNvSpPr/>
      </dsp:nvSpPr>
      <dsp:spPr>
        <a:xfrm rot="17700000">
          <a:off x="2966653" y="857911"/>
          <a:ext cx="1109218" cy="425249"/>
        </a:xfrm>
        <a:prstGeom prst="leftArrow">
          <a:avLst>
            <a:gd name="adj1" fmla="val 60000"/>
            <a:gd name="adj2" fmla="val 50000"/>
          </a:avLst>
        </a:prstGeom>
        <a:gradFill rotWithShape="0">
          <a:gsLst>
            <a:gs pos="0">
              <a:schemeClr val="accent1">
                <a:tint val="60000"/>
                <a:hueOff val="0"/>
                <a:satOff val="0"/>
                <a:lumOff val="0"/>
                <a:alphaOff val="0"/>
                <a:shade val="70000"/>
                <a:satMod val="150000"/>
              </a:schemeClr>
            </a:gs>
            <a:gs pos="34000">
              <a:schemeClr val="accent1">
                <a:tint val="60000"/>
                <a:hueOff val="0"/>
                <a:satOff val="0"/>
                <a:lumOff val="0"/>
                <a:alphaOff val="0"/>
                <a:shade val="70000"/>
                <a:satMod val="140000"/>
              </a:schemeClr>
            </a:gs>
            <a:gs pos="70000">
              <a:schemeClr val="accent1">
                <a:tint val="60000"/>
                <a:hueOff val="0"/>
                <a:satOff val="0"/>
                <a:lumOff val="0"/>
                <a:alphaOff val="0"/>
                <a:tint val="100000"/>
                <a:shade val="90000"/>
                <a:satMod val="140000"/>
              </a:schemeClr>
            </a:gs>
            <a:gs pos="100000">
              <a:schemeClr val="accent1">
                <a:tint val="60000"/>
                <a:hueOff val="0"/>
                <a:satOff val="0"/>
                <a:lumOff val="0"/>
                <a:alphaOff val="0"/>
                <a:tint val="100000"/>
                <a:shade val="100000"/>
                <a:satMod val="10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3697EEED-34BE-DB4C-8007-ED7CE89539EA}">
      <dsp:nvSpPr>
        <dsp:cNvPr id="0" name=""/>
        <dsp:cNvSpPr/>
      </dsp:nvSpPr>
      <dsp:spPr>
        <a:xfrm>
          <a:off x="3046901" y="889"/>
          <a:ext cx="1417497" cy="1133998"/>
        </a:xfrm>
        <a:prstGeom prst="roundRect">
          <a:avLst>
            <a:gd name="adj" fmla="val 10000"/>
          </a:avLst>
        </a:prstGeom>
        <a:gradFill rotWithShape="0">
          <a:gsLst>
            <a:gs pos="0">
              <a:schemeClr val="accent1">
                <a:hueOff val="0"/>
                <a:satOff val="0"/>
                <a:lumOff val="0"/>
                <a:alphaOff val="0"/>
                <a:shade val="70000"/>
                <a:satMod val="150000"/>
              </a:schemeClr>
            </a:gs>
            <a:gs pos="34000">
              <a:schemeClr val="accent1">
                <a:hueOff val="0"/>
                <a:satOff val="0"/>
                <a:lumOff val="0"/>
                <a:alphaOff val="0"/>
                <a:shade val="70000"/>
                <a:satMod val="140000"/>
              </a:schemeClr>
            </a:gs>
            <a:gs pos="70000">
              <a:schemeClr val="accent1">
                <a:hueOff val="0"/>
                <a:satOff val="0"/>
                <a:lumOff val="0"/>
                <a:alphaOff val="0"/>
                <a:tint val="100000"/>
                <a:shade val="90000"/>
                <a:satMod val="140000"/>
              </a:schemeClr>
            </a:gs>
            <a:gs pos="100000">
              <a:schemeClr val="accent1">
                <a:hueOff val="0"/>
                <a:satOff val="0"/>
                <a:lumOff val="0"/>
                <a:alphaOff val="0"/>
                <a:tint val="100000"/>
                <a:shade val="100000"/>
                <a:satMod val="10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lvl="0" algn="ctr" defTabSz="533400">
            <a:lnSpc>
              <a:spcPct val="90000"/>
            </a:lnSpc>
            <a:spcBef>
              <a:spcPct val="0"/>
            </a:spcBef>
            <a:spcAft>
              <a:spcPct val="35000"/>
            </a:spcAft>
          </a:pPr>
          <a:r>
            <a:rPr lang="en-US" sz="1200" kern="1200" dirty="0" smtClean="0"/>
            <a:t>Gene and network annotations</a:t>
          </a:r>
          <a:endParaRPr lang="en-US" sz="1200" kern="1200" dirty="0"/>
        </a:p>
      </dsp:txBody>
      <dsp:txXfrm>
        <a:off x="3080115" y="34103"/>
        <a:ext cx="1351069" cy="1067570"/>
      </dsp:txXfrm>
    </dsp:sp>
    <dsp:sp modelId="{DEAAB3B8-BDBA-2F48-8E26-7776D6F89E73}">
      <dsp:nvSpPr>
        <dsp:cNvPr id="0" name=""/>
        <dsp:cNvSpPr/>
      </dsp:nvSpPr>
      <dsp:spPr>
        <a:xfrm rot="20700000">
          <a:off x="3708386" y="1741874"/>
          <a:ext cx="1109218" cy="425249"/>
        </a:xfrm>
        <a:prstGeom prst="leftArrow">
          <a:avLst>
            <a:gd name="adj1" fmla="val 60000"/>
            <a:gd name="adj2" fmla="val 50000"/>
          </a:avLst>
        </a:prstGeom>
        <a:gradFill rotWithShape="0">
          <a:gsLst>
            <a:gs pos="0">
              <a:schemeClr val="accent1">
                <a:tint val="60000"/>
                <a:hueOff val="0"/>
                <a:satOff val="0"/>
                <a:lumOff val="0"/>
                <a:alphaOff val="0"/>
                <a:shade val="70000"/>
                <a:satMod val="150000"/>
              </a:schemeClr>
            </a:gs>
            <a:gs pos="34000">
              <a:schemeClr val="accent1">
                <a:tint val="60000"/>
                <a:hueOff val="0"/>
                <a:satOff val="0"/>
                <a:lumOff val="0"/>
                <a:alphaOff val="0"/>
                <a:shade val="70000"/>
                <a:satMod val="140000"/>
              </a:schemeClr>
            </a:gs>
            <a:gs pos="70000">
              <a:schemeClr val="accent1">
                <a:tint val="60000"/>
                <a:hueOff val="0"/>
                <a:satOff val="0"/>
                <a:lumOff val="0"/>
                <a:alphaOff val="0"/>
                <a:tint val="100000"/>
                <a:shade val="90000"/>
                <a:satMod val="140000"/>
              </a:schemeClr>
            </a:gs>
            <a:gs pos="100000">
              <a:schemeClr val="accent1">
                <a:tint val="60000"/>
                <a:hueOff val="0"/>
                <a:satOff val="0"/>
                <a:lumOff val="0"/>
                <a:alphaOff val="0"/>
                <a:tint val="100000"/>
                <a:shade val="100000"/>
                <a:satMod val="10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8AACFF68-DF36-2A4D-BC76-25C950957EF0}">
      <dsp:nvSpPr>
        <dsp:cNvPr id="0" name=""/>
        <dsp:cNvSpPr/>
      </dsp:nvSpPr>
      <dsp:spPr>
        <a:xfrm>
          <a:off x="4089958" y="1243956"/>
          <a:ext cx="1417497" cy="1133998"/>
        </a:xfrm>
        <a:prstGeom prst="roundRect">
          <a:avLst>
            <a:gd name="adj" fmla="val 10000"/>
          </a:avLst>
        </a:prstGeom>
        <a:gradFill rotWithShape="0">
          <a:gsLst>
            <a:gs pos="0">
              <a:schemeClr val="accent1">
                <a:hueOff val="0"/>
                <a:satOff val="0"/>
                <a:lumOff val="0"/>
                <a:alphaOff val="0"/>
                <a:shade val="70000"/>
                <a:satMod val="150000"/>
              </a:schemeClr>
            </a:gs>
            <a:gs pos="34000">
              <a:schemeClr val="accent1">
                <a:hueOff val="0"/>
                <a:satOff val="0"/>
                <a:lumOff val="0"/>
                <a:alphaOff val="0"/>
                <a:shade val="70000"/>
                <a:satMod val="140000"/>
              </a:schemeClr>
            </a:gs>
            <a:gs pos="70000">
              <a:schemeClr val="accent1">
                <a:hueOff val="0"/>
                <a:satOff val="0"/>
                <a:lumOff val="0"/>
                <a:alphaOff val="0"/>
                <a:tint val="100000"/>
                <a:shade val="90000"/>
                <a:satMod val="140000"/>
              </a:schemeClr>
            </a:gs>
            <a:gs pos="100000">
              <a:schemeClr val="accent1">
                <a:hueOff val="0"/>
                <a:satOff val="0"/>
                <a:lumOff val="0"/>
                <a:alphaOff val="0"/>
                <a:tint val="100000"/>
                <a:shade val="100000"/>
                <a:satMod val="10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lvl="0" algn="ctr" defTabSz="533400">
            <a:lnSpc>
              <a:spcPct val="90000"/>
            </a:lnSpc>
            <a:spcBef>
              <a:spcPct val="0"/>
            </a:spcBef>
            <a:spcAft>
              <a:spcPct val="35000"/>
            </a:spcAft>
          </a:pPr>
          <a:r>
            <a:rPr lang="en-US" sz="1200" kern="1200" dirty="0" smtClean="0"/>
            <a:t>Frequency of mutation (Recurrence DB)</a:t>
          </a:r>
        </a:p>
        <a:p>
          <a:pPr lvl="0" algn="ctr" defTabSz="533400">
            <a:lnSpc>
              <a:spcPct val="90000"/>
            </a:lnSpc>
            <a:spcBef>
              <a:spcPct val="0"/>
            </a:spcBef>
            <a:spcAft>
              <a:spcPct val="35000"/>
            </a:spcAft>
          </a:pPr>
          <a:r>
            <a:rPr lang="en-US" sz="1200" kern="1200" dirty="0" smtClean="0"/>
            <a:t>- 570 samples</a:t>
          </a:r>
        </a:p>
        <a:p>
          <a:pPr lvl="0" algn="ctr" defTabSz="533400">
            <a:lnSpc>
              <a:spcPct val="90000"/>
            </a:lnSpc>
            <a:spcBef>
              <a:spcPct val="0"/>
            </a:spcBef>
            <a:spcAft>
              <a:spcPct val="35000"/>
            </a:spcAft>
          </a:pPr>
          <a:r>
            <a:rPr lang="en-US" sz="1200" kern="1200" dirty="0" smtClean="0"/>
            <a:t>- COSMIC</a:t>
          </a:r>
          <a:endParaRPr lang="en-US" sz="1200" kern="1200" dirty="0"/>
        </a:p>
      </dsp:txBody>
      <dsp:txXfrm>
        <a:off x="4123172" y="1277170"/>
        <a:ext cx="1351069" cy="106757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5837EC-A389-6D4C-8A95-6681AA086918}">
      <dsp:nvSpPr>
        <dsp:cNvPr id="0" name=""/>
        <dsp:cNvSpPr/>
      </dsp:nvSpPr>
      <dsp:spPr>
        <a:xfrm>
          <a:off x="1329982" y="1094781"/>
          <a:ext cx="1226742" cy="1226742"/>
        </a:xfrm>
        <a:prstGeom prst="ellipse">
          <a:avLst/>
        </a:prstGeom>
        <a:gradFill rotWithShape="0">
          <a:gsLst>
            <a:gs pos="0">
              <a:schemeClr val="accent1">
                <a:hueOff val="0"/>
                <a:satOff val="0"/>
                <a:lumOff val="0"/>
                <a:alphaOff val="0"/>
                <a:shade val="70000"/>
                <a:satMod val="150000"/>
              </a:schemeClr>
            </a:gs>
            <a:gs pos="34000">
              <a:schemeClr val="accent1">
                <a:hueOff val="0"/>
                <a:satOff val="0"/>
                <a:lumOff val="0"/>
                <a:alphaOff val="0"/>
                <a:shade val="70000"/>
                <a:satMod val="140000"/>
              </a:schemeClr>
            </a:gs>
            <a:gs pos="70000">
              <a:schemeClr val="accent1">
                <a:hueOff val="0"/>
                <a:satOff val="0"/>
                <a:lumOff val="0"/>
                <a:alphaOff val="0"/>
                <a:tint val="100000"/>
                <a:shade val="90000"/>
                <a:satMod val="140000"/>
              </a:schemeClr>
            </a:gs>
            <a:gs pos="100000">
              <a:schemeClr val="accent1">
                <a:hueOff val="0"/>
                <a:satOff val="0"/>
                <a:lumOff val="0"/>
                <a:alphaOff val="0"/>
                <a:tint val="100000"/>
                <a:shade val="100000"/>
                <a:satMod val="10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Variant Prioritization</a:t>
          </a:r>
          <a:endParaRPr lang="en-US" sz="1200" kern="1200" dirty="0"/>
        </a:p>
      </dsp:txBody>
      <dsp:txXfrm>
        <a:off x="1509634" y="1274433"/>
        <a:ext cx="867438" cy="867438"/>
      </dsp:txXfrm>
    </dsp:sp>
    <dsp:sp modelId="{4A5B7241-9B03-0242-B317-23212E7547D8}">
      <dsp:nvSpPr>
        <dsp:cNvPr id="0" name=""/>
        <dsp:cNvSpPr/>
      </dsp:nvSpPr>
      <dsp:spPr>
        <a:xfrm rot="12900000">
          <a:off x="497085" y="865846"/>
          <a:ext cx="985972" cy="349621"/>
        </a:xfrm>
        <a:prstGeom prst="leftArrow">
          <a:avLst>
            <a:gd name="adj1" fmla="val 60000"/>
            <a:gd name="adj2" fmla="val 50000"/>
          </a:avLst>
        </a:prstGeom>
        <a:gradFill rotWithShape="0">
          <a:gsLst>
            <a:gs pos="0">
              <a:schemeClr val="accent1">
                <a:tint val="60000"/>
                <a:hueOff val="0"/>
                <a:satOff val="0"/>
                <a:lumOff val="0"/>
                <a:alphaOff val="0"/>
                <a:shade val="70000"/>
                <a:satMod val="150000"/>
              </a:schemeClr>
            </a:gs>
            <a:gs pos="34000">
              <a:schemeClr val="accent1">
                <a:tint val="60000"/>
                <a:hueOff val="0"/>
                <a:satOff val="0"/>
                <a:lumOff val="0"/>
                <a:alphaOff val="0"/>
                <a:shade val="70000"/>
                <a:satMod val="140000"/>
              </a:schemeClr>
            </a:gs>
            <a:gs pos="70000">
              <a:schemeClr val="accent1">
                <a:tint val="60000"/>
                <a:hueOff val="0"/>
                <a:satOff val="0"/>
                <a:lumOff val="0"/>
                <a:alphaOff val="0"/>
                <a:tint val="100000"/>
                <a:shade val="90000"/>
                <a:satMod val="140000"/>
              </a:schemeClr>
            </a:gs>
            <a:gs pos="100000">
              <a:schemeClr val="accent1">
                <a:tint val="60000"/>
                <a:hueOff val="0"/>
                <a:satOff val="0"/>
                <a:lumOff val="0"/>
                <a:alphaOff val="0"/>
                <a:tint val="100000"/>
                <a:shade val="100000"/>
                <a:satMod val="10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527D2D2B-39D8-D34B-A930-38B3431CADA5}">
      <dsp:nvSpPr>
        <dsp:cNvPr id="0" name=""/>
        <dsp:cNvSpPr/>
      </dsp:nvSpPr>
      <dsp:spPr>
        <a:xfrm>
          <a:off x="3538" y="291730"/>
          <a:ext cx="1165405" cy="932324"/>
        </a:xfrm>
        <a:prstGeom prst="roundRect">
          <a:avLst>
            <a:gd name="adj" fmla="val 10000"/>
          </a:avLst>
        </a:prstGeom>
        <a:gradFill rotWithShape="0">
          <a:gsLst>
            <a:gs pos="0">
              <a:schemeClr val="accent1">
                <a:hueOff val="0"/>
                <a:satOff val="0"/>
                <a:lumOff val="0"/>
                <a:alphaOff val="0"/>
                <a:shade val="70000"/>
                <a:satMod val="150000"/>
              </a:schemeClr>
            </a:gs>
            <a:gs pos="34000">
              <a:schemeClr val="accent1">
                <a:hueOff val="0"/>
                <a:satOff val="0"/>
                <a:lumOff val="0"/>
                <a:alphaOff val="0"/>
                <a:shade val="70000"/>
                <a:satMod val="140000"/>
              </a:schemeClr>
            </a:gs>
            <a:gs pos="70000">
              <a:schemeClr val="accent1">
                <a:hueOff val="0"/>
                <a:satOff val="0"/>
                <a:lumOff val="0"/>
                <a:alphaOff val="0"/>
                <a:tint val="100000"/>
                <a:shade val="90000"/>
                <a:satMod val="140000"/>
              </a:schemeClr>
            </a:gs>
            <a:gs pos="100000">
              <a:schemeClr val="accent1">
                <a:hueOff val="0"/>
                <a:satOff val="0"/>
                <a:lumOff val="0"/>
                <a:alphaOff val="0"/>
                <a:tint val="100000"/>
                <a:shade val="100000"/>
                <a:satMod val="10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6195" tIns="36195" rIns="36195" bIns="36195" numCol="1" spcCol="1270" anchor="ctr" anchorCtr="0">
          <a:noAutofit/>
        </a:bodyPr>
        <a:lstStyle/>
        <a:p>
          <a:pPr lvl="0" algn="ctr" defTabSz="844550">
            <a:lnSpc>
              <a:spcPct val="90000"/>
            </a:lnSpc>
            <a:spcBef>
              <a:spcPct val="0"/>
            </a:spcBef>
            <a:spcAft>
              <a:spcPct val="35000"/>
            </a:spcAft>
          </a:pPr>
          <a:r>
            <a:rPr lang="en-US" sz="1900" kern="1200" dirty="0" smtClean="0"/>
            <a:t>Data Context</a:t>
          </a:r>
          <a:endParaRPr lang="en-US" sz="1900" kern="1200" dirty="0"/>
        </a:p>
      </dsp:txBody>
      <dsp:txXfrm>
        <a:off x="30845" y="319037"/>
        <a:ext cx="1110791" cy="877710"/>
      </dsp:txXfrm>
    </dsp:sp>
    <dsp:sp modelId="{2806CBC8-280B-4048-98D5-005861C97E3F}">
      <dsp:nvSpPr>
        <dsp:cNvPr id="0" name=""/>
        <dsp:cNvSpPr/>
      </dsp:nvSpPr>
      <dsp:spPr>
        <a:xfrm rot="19500000">
          <a:off x="2403649" y="865846"/>
          <a:ext cx="985972" cy="349621"/>
        </a:xfrm>
        <a:prstGeom prst="leftArrow">
          <a:avLst>
            <a:gd name="adj1" fmla="val 60000"/>
            <a:gd name="adj2" fmla="val 50000"/>
          </a:avLst>
        </a:prstGeom>
        <a:gradFill rotWithShape="0">
          <a:gsLst>
            <a:gs pos="0">
              <a:schemeClr val="accent1">
                <a:tint val="60000"/>
                <a:hueOff val="0"/>
                <a:satOff val="0"/>
                <a:lumOff val="0"/>
                <a:alphaOff val="0"/>
                <a:shade val="70000"/>
                <a:satMod val="150000"/>
              </a:schemeClr>
            </a:gs>
            <a:gs pos="34000">
              <a:schemeClr val="accent1">
                <a:tint val="60000"/>
                <a:hueOff val="0"/>
                <a:satOff val="0"/>
                <a:lumOff val="0"/>
                <a:alphaOff val="0"/>
                <a:shade val="70000"/>
                <a:satMod val="140000"/>
              </a:schemeClr>
            </a:gs>
            <a:gs pos="70000">
              <a:schemeClr val="accent1">
                <a:tint val="60000"/>
                <a:hueOff val="0"/>
                <a:satOff val="0"/>
                <a:lumOff val="0"/>
                <a:alphaOff val="0"/>
                <a:tint val="100000"/>
                <a:shade val="90000"/>
                <a:satMod val="140000"/>
              </a:schemeClr>
            </a:gs>
            <a:gs pos="100000">
              <a:schemeClr val="accent1">
                <a:tint val="60000"/>
                <a:hueOff val="0"/>
                <a:satOff val="0"/>
                <a:lumOff val="0"/>
                <a:alphaOff val="0"/>
                <a:tint val="100000"/>
                <a:shade val="100000"/>
                <a:satMod val="10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3697EEED-34BE-DB4C-8007-ED7CE89539EA}">
      <dsp:nvSpPr>
        <dsp:cNvPr id="0" name=""/>
        <dsp:cNvSpPr/>
      </dsp:nvSpPr>
      <dsp:spPr>
        <a:xfrm>
          <a:off x="2717764" y="291730"/>
          <a:ext cx="1165405" cy="932324"/>
        </a:xfrm>
        <a:prstGeom prst="roundRect">
          <a:avLst>
            <a:gd name="adj" fmla="val 10000"/>
          </a:avLst>
        </a:prstGeom>
        <a:gradFill rotWithShape="0">
          <a:gsLst>
            <a:gs pos="0">
              <a:schemeClr val="accent1">
                <a:hueOff val="0"/>
                <a:satOff val="0"/>
                <a:lumOff val="0"/>
                <a:alphaOff val="0"/>
                <a:shade val="70000"/>
                <a:satMod val="150000"/>
              </a:schemeClr>
            </a:gs>
            <a:gs pos="34000">
              <a:schemeClr val="accent1">
                <a:hueOff val="0"/>
                <a:satOff val="0"/>
                <a:lumOff val="0"/>
                <a:alphaOff val="0"/>
                <a:shade val="70000"/>
                <a:satMod val="140000"/>
              </a:schemeClr>
            </a:gs>
            <a:gs pos="70000">
              <a:schemeClr val="accent1">
                <a:hueOff val="0"/>
                <a:satOff val="0"/>
                <a:lumOff val="0"/>
                <a:alphaOff val="0"/>
                <a:tint val="100000"/>
                <a:shade val="90000"/>
                <a:satMod val="140000"/>
              </a:schemeClr>
            </a:gs>
            <a:gs pos="100000">
              <a:schemeClr val="accent1">
                <a:hueOff val="0"/>
                <a:satOff val="0"/>
                <a:lumOff val="0"/>
                <a:alphaOff val="0"/>
                <a:tint val="100000"/>
                <a:shade val="100000"/>
                <a:satMod val="10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6195" tIns="36195" rIns="36195" bIns="36195" numCol="1" spcCol="1270" anchor="ctr" anchorCtr="0">
          <a:noAutofit/>
        </a:bodyPr>
        <a:lstStyle/>
        <a:p>
          <a:pPr lvl="0" algn="ctr" defTabSz="844550">
            <a:lnSpc>
              <a:spcPct val="90000"/>
            </a:lnSpc>
            <a:spcBef>
              <a:spcPct val="0"/>
            </a:spcBef>
            <a:spcAft>
              <a:spcPct val="35000"/>
            </a:spcAft>
          </a:pPr>
          <a:r>
            <a:rPr lang="en-US" sz="1900" kern="1200" dirty="0" smtClean="0"/>
            <a:t>User Cancer Variants</a:t>
          </a:r>
          <a:endParaRPr lang="en-US" sz="1900" kern="1200" dirty="0"/>
        </a:p>
      </dsp:txBody>
      <dsp:txXfrm>
        <a:off x="2745071" y="319037"/>
        <a:ext cx="1110791" cy="877710"/>
      </dsp:txXfrm>
    </dsp:sp>
  </dsp:spTree>
</dsp:drawing>
</file>

<file path=ppt/diagrams/layout1.xml><?xml version="1.0" encoding="utf-8"?>
<dgm:layoutDef xmlns:dgm="http://schemas.openxmlformats.org/drawingml/2006/diagram" xmlns:a="http://schemas.openxmlformats.org/drawingml/2006/main" uniqueId="urn:microsoft.com/office/officeart/2005/8/layout/radial4">
  <dgm:title val=""/>
  <dgm:desc val=""/>
  <dgm:catLst>
    <dgm:cat type="relationship" pri="19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t modelId="11"/>
        <dgm:pt modelId="12"/>
      </dgm:ptLst>
      <dgm:cxnLst>
        <dgm:cxn modelId="2" srcId="0" destId="1" srcOrd="0" destOrd="0"/>
        <dgm:cxn modelId="15" srcId="1" destId="11" srcOrd="0" destOrd="0"/>
        <dgm:cxn modelId="16" srcId="1" destId="12" srcOrd="1"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0"/>
              <dgm:param type="spanAng" val="360"/>
              <dgm:param type="ctrShpMap" val="fNode"/>
            </dgm:alg>
          </dgm:if>
          <dgm:else name="Name4">
            <dgm:choose name="Name5">
              <dgm:if name="Name6" axis="ch ch" ptType="node node" st="1 1" cnt="1 0" func="cnt" op="lte" val="3">
                <dgm:alg type="cycle">
                  <dgm:param type="stAng" val="-55"/>
                  <dgm:param type="spanAng" val="110"/>
                  <dgm:param type="ctrShpMap" val="fNode"/>
                </dgm:alg>
              </dgm:if>
              <dgm:else name="Name7">
                <dgm:choose name="Name8">
                  <dgm:if name="Name9" axis="ch ch" ptType="node node" st="1 1" cnt="1 0" func="cnt" op="equ" val="4">
                    <dgm:alg type="cycle">
                      <dgm:param type="stAng" val="-75"/>
                      <dgm:param type="spanAng" val="150"/>
                      <dgm:param type="ctrShpMap" val="fNode"/>
                    </dgm:alg>
                  </dgm:if>
                  <dgm:else name="Name10">
                    <dgm:alg type="cycle">
                      <dgm:param type="stAng" val="-90"/>
                      <dgm:param type="spanAng" val="180"/>
                      <dgm:param type="ctrShpMap" val="fNode"/>
                    </dgm:alg>
                  </dgm:else>
                </dgm:choose>
              </dgm:else>
            </dgm:choose>
          </dgm:else>
        </dgm:choose>
      </dgm:if>
      <dgm:else name="Name11">
        <dgm:choose name="Name12">
          <dgm:if name="Name13" axis="ch ch" ptType="node node" st="1 1" cnt="1 0" func="cnt" op="lte" val="1">
            <dgm:alg type="cycle">
              <dgm:param type="stAng" val="0"/>
              <dgm:param type="spanAng" val="-360"/>
              <dgm:param type="ctrShpMap" val="fNode"/>
            </dgm:alg>
          </dgm:if>
          <dgm:else name="Name14">
            <dgm:choose name="Name15">
              <dgm:if name="Name16" axis="ch ch" ptType="node node" st="1 1" cnt="1 0" func="cnt" op="lte" val="3">
                <dgm:alg type="cycle">
                  <dgm:param type="stAng" val="55"/>
                  <dgm:param type="spanAng" val="-110"/>
                  <dgm:param type="ctrShpMap" val="fNode"/>
                </dgm:alg>
              </dgm:if>
              <dgm:else name="Name17">
                <dgm:choose name="Name18">
                  <dgm:if name="Name19" axis="ch ch" ptType="node node" st="1 1" cnt="1 0" func="cnt" op="equ" val="4">
                    <dgm:alg type="cycle">
                      <dgm:param type="stAng" val="75"/>
                      <dgm:param type="spanAng" val="-150"/>
                      <dgm:param type="ctrShpMap" val="fNode"/>
                    </dgm:alg>
                  </dgm:if>
                  <dgm:else name="Name20">
                    <dgm:alg type="cycle">
                      <dgm:param type="stAng" val="90"/>
                      <dgm:param type="spanAng" val="-180"/>
                      <dgm:param type="ctrShpMap" val="fNode"/>
                    </dgm:alg>
                  </dgm:else>
                </dgm:choose>
              </dgm:else>
            </dgm:choose>
          </dgm:else>
        </dgm:choose>
      </dgm:else>
    </dgm:choose>
    <dgm:shape xmlns:r="http://schemas.openxmlformats.org/officeDocument/2006/relationships" r:blip="">
      <dgm:adjLst/>
    </dgm:shape>
    <dgm:presOf/>
    <dgm:constrLst>
      <dgm:constr type="w" for="ch" forName="centerShape" refType="w"/>
      <dgm:constr type="w" for="ch" forName="node" refType="w" refFor="ch" refForName="centerShape" fact="0.95"/>
      <dgm:constr type="h" for="ch" forName="parTrans" refType="w" refFor="ch" refForName="centerShape" fact="0.285"/>
      <dgm:constr type="sp" refType="w" refFor="ch" refForName="centerShape" op="equ" fact="0.23"/>
      <dgm:constr type="sibSp" refType="w" refFor="ch" refForName="node" fact="0.1"/>
      <dgm:constr type="primFontSz" for="ch" forName="node" op="equ"/>
    </dgm:constrLst>
    <dgm:choose name="Name21">
      <dgm:if name="Name22" axis="ch ch" ptType="node node" st="1 1" cnt="1 0" func="cnt" op="lte" val="5">
        <dgm:ruleLst>
          <dgm:rule type="w" for="ch" forName="centerShape" val="NaN" fact="0.27" max="NaN"/>
        </dgm:ruleLst>
      </dgm:if>
      <dgm:else name="Name23">
        <dgm:ruleLst>
          <dgm:rule type="w" for="ch" forName="centerShape" val="NaN" fact="0.27" max="NaN"/>
          <dgm:rule type="w" for="ch" forName="node" val="NaN" fact="0.7" max="NaN"/>
        </dgm:ruleLst>
      </dgm:else>
    </dgm:choose>
    <dgm:forEach name="Name24" axis="ch" ptType="node" cnt="1">
      <dgm:layoutNode name="centerShape" styleLbl="node0">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 type="primFontSz" val="65"/>
          <dgm:constr type="h" refType="w"/>
        </dgm:constrLst>
        <dgm:ruleLst>
          <dgm:rule type="primFontSz" val="5" fact="NaN" max="NaN"/>
        </dgm:ruleLst>
      </dgm:layoutNode>
      <dgm:forEach name="Name25" axis="ch">
        <dgm:forEach name="Name26" axis="self" ptType="parTrans">
          <dgm:layoutNode name="parTrans" styleLbl="bgSibTrans2D1">
            <dgm:alg type="conn">
              <dgm:param type="begPts" val="auto"/>
              <dgm:param type="endPts" val="ctr"/>
              <dgm:param type="endSty" val="noArr"/>
              <dgm:param type="begSty" val="arr"/>
            </dgm:alg>
            <dgm:shape xmlns:r="http://schemas.openxmlformats.org/officeDocument/2006/relationships" type="conn" r:blip="">
              <dgm:adjLst/>
            </dgm:shape>
            <dgm:presOf axis="self"/>
            <dgm:constrLst>
              <dgm:constr type="begPad" refType="connDist" fact="0.055"/>
              <dgm:constr type="endPad"/>
            </dgm:constrLst>
            <dgm:ruleLst/>
          </dgm:layoutNode>
        </dgm:forEach>
        <dgm:forEach name="Name27" axis="self" ptType="node">
          <dgm:layoutNode name="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h" refType="w" fact="0.8"/>
              <dgm:constr type="tMarg" refType="primFontSz" fact="0.15"/>
              <dgm:constr type="bMarg" refType="primFontSz" fact="0.15"/>
              <dgm:constr type="lMarg" refType="primFontSz" fact="0.15"/>
              <dgm:constr type="rMarg" refType="primFontSz" fact="0.15"/>
            </dgm:constrLst>
            <dgm:ruleLst>
              <dgm:rule type="primFontSz" val="5" fact="NaN" max="NaN"/>
            </dgm:ruleLst>
          </dgm:layoutNod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4">
  <dgm:title val=""/>
  <dgm:desc val=""/>
  <dgm:catLst>
    <dgm:cat type="relationship" pri="19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t modelId="11"/>
        <dgm:pt modelId="12"/>
      </dgm:ptLst>
      <dgm:cxnLst>
        <dgm:cxn modelId="2" srcId="0" destId="1" srcOrd="0" destOrd="0"/>
        <dgm:cxn modelId="15" srcId="1" destId="11" srcOrd="0" destOrd="0"/>
        <dgm:cxn modelId="16" srcId="1" destId="12" srcOrd="1"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0"/>
              <dgm:param type="spanAng" val="360"/>
              <dgm:param type="ctrShpMap" val="fNode"/>
            </dgm:alg>
          </dgm:if>
          <dgm:else name="Name4">
            <dgm:choose name="Name5">
              <dgm:if name="Name6" axis="ch ch" ptType="node node" st="1 1" cnt="1 0" func="cnt" op="lte" val="3">
                <dgm:alg type="cycle">
                  <dgm:param type="stAng" val="-55"/>
                  <dgm:param type="spanAng" val="110"/>
                  <dgm:param type="ctrShpMap" val="fNode"/>
                </dgm:alg>
              </dgm:if>
              <dgm:else name="Name7">
                <dgm:choose name="Name8">
                  <dgm:if name="Name9" axis="ch ch" ptType="node node" st="1 1" cnt="1 0" func="cnt" op="equ" val="4">
                    <dgm:alg type="cycle">
                      <dgm:param type="stAng" val="-75"/>
                      <dgm:param type="spanAng" val="150"/>
                      <dgm:param type="ctrShpMap" val="fNode"/>
                    </dgm:alg>
                  </dgm:if>
                  <dgm:else name="Name10">
                    <dgm:alg type="cycle">
                      <dgm:param type="stAng" val="-90"/>
                      <dgm:param type="spanAng" val="180"/>
                      <dgm:param type="ctrShpMap" val="fNode"/>
                    </dgm:alg>
                  </dgm:else>
                </dgm:choose>
              </dgm:else>
            </dgm:choose>
          </dgm:else>
        </dgm:choose>
      </dgm:if>
      <dgm:else name="Name11">
        <dgm:choose name="Name12">
          <dgm:if name="Name13" axis="ch ch" ptType="node node" st="1 1" cnt="1 0" func="cnt" op="lte" val="1">
            <dgm:alg type="cycle">
              <dgm:param type="stAng" val="0"/>
              <dgm:param type="spanAng" val="-360"/>
              <dgm:param type="ctrShpMap" val="fNode"/>
            </dgm:alg>
          </dgm:if>
          <dgm:else name="Name14">
            <dgm:choose name="Name15">
              <dgm:if name="Name16" axis="ch ch" ptType="node node" st="1 1" cnt="1 0" func="cnt" op="lte" val="3">
                <dgm:alg type="cycle">
                  <dgm:param type="stAng" val="55"/>
                  <dgm:param type="spanAng" val="-110"/>
                  <dgm:param type="ctrShpMap" val="fNode"/>
                </dgm:alg>
              </dgm:if>
              <dgm:else name="Name17">
                <dgm:choose name="Name18">
                  <dgm:if name="Name19" axis="ch ch" ptType="node node" st="1 1" cnt="1 0" func="cnt" op="equ" val="4">
                    <dgm:alg type="cycle">
                      <dgm:param type="stAng" val="75"/>
                      <dgm:param type="spanAng" val="-150"/>
                      <dgm:param type="ctrShpMap" val="fNode"/>
                    </dgm:alg>
                  </dgm:if>
                  <dgm:else name="Name20">
                    <dgm:alg type="cycle">
                      <dgm:param type="stAng" val="90"/>
                      <dgm:param type="spanAng" val="-180"/>
                      <dgm:param type="ctrShpMap" val="fNode"/>
                    </dgm:alg>
                  </dgm:else>
                </dgm:choose>
              </dgm:else>
            </dgm:choose>
          </dgm:else>
        </dgm:choose>
      </dgm:else>
    </dgm:choose>
    <dgm:shape xmlns:r="http://schemas.openxmlformats.org/officeDocument/2006/relationships" r:blip="">
      <dgm:adjLst/>
    </dgm:shape>
    <dgm:presOf/>
    <dgm:constrLst>
      <dgm:constr type="w" for="ch" forName="centerShape" refType="w"/>
      <dgm:constr type="w" for="ch" forName="node" refType="w" refFor="ch" refForName="centerShape" fact="0.95"/>
      <dgm:constr type="h" for="ch" forName="parTrans" refType="w" refFor="ch" refForName="centerShape" fact="0.285"/>
      <dgm:constr type="sp" refType="w" refFor="ch" refForName="centerShape" op="equ" fact="0.23"/>
      <dgm:constr type="sibSp" refType="w" refFor="ch" refForName="node" fact="0.1"/>
      <dgm:constr type="primFontSz" for="ch" forName="node" op="equ"/>
    </dgm:constrLst>
    <dgm:choose name="Name21">
      <dgm:if name="Name22" axis="ch ch" ptType="node node" st="1 1" cnt="1 0" func="cnt" op="lte" val="5">
        <dgm:ruleLst>
          <dgm:rule type="w" for="ch" forName="centerShape" val="NaN" fact="0.27" max="NaN"/>
        </dgm:ruleLst>
      </dgm:if>
      <dgm:else name="Name23">
        <dgm:ruleLst>
          <dgm:rule type="w" for="ch" forName="centerShape" val="NaN" fact="0.27" max="NaN"/>
          <dgm:rule type="w" for="ch" forName="node" val="NaN" fact="0.7" max="NaN"/>
        </dgm:ruleLst>
      </dgm:else>
    </dgm:choose>
    <dgm:forEach name="Name24" axis="ch" ptType="node" cnt="1">
      <dgm:layoutNode name="centerShape" styleLbl="node0">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 type="primFontSz" val="65"/>
          <dgm:constr type="h" refType="w"/>
        </dgm:constrLst>
        <dgm:ruleLst>
          <dgm:rule type="primFontSz" val="5" fact="NaN" max="NaN"/>
        </dgm:ruleLst>
      </dgm:layoutNode>
      <dgm:forEach name="Name25" axis="ch">
        <dgm:forEach name="Name26" axis="self" ptType="parTrans">
          <dgm:layoutNode name="parTrans" styleLbl="bgSibTrans2D1">
            <dgm:alg type="conn">
              <dgm:param type="begPts" val="auto"/>
              <dgm:param type="endPts" val="ctr"/>
              <dgm:param type="endSty" val="noArr"/>
              <dgm:param type="begSty" val="arr"/>
            </dgm:alg>
            <dgm:shape xmlns:r="http://schemas.openxmlformats.org/officeDocument/2006/relationships" type="conn" r:blip="">
              <dgm:adjLst/>
            </dgm:shape>
            <dgm:presOf axis="self"/>
            <dgm:constrLst>
              <dgm:constr type="begPad" refType="connDist" fact="0.055"/>
              <dgm:constr type="endPad"/>
            </dgm:constrLst>
            <dgm:ruleLst/>
          </dgm:layoutNode>
        </dgm:forEach>
        <dgm:forEach name="Name27" axis="self" ptType="node">
          <dgm:layoutNode name="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h" refType="w" fact="0.8"/>
              <dgm:constr type="tMarg" refType="primFontSz" fact="0.15"/>
              <dgm:constr type="bMarg" refType="primFontSz" fact="0.15"/>
              <dgm:constr type="lMarg" refType="primFontSz" fact="0.15"/>
              <dgm:constr type="rMarg" refType="primFontSz" fact="0.1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31F60F9-EA77-D14D-A8B2-C1018A7DDF87}" type="datetimeFigureOut">
              <a:rPr lang="en-US" smtClean="0"/>
              <a:t>15-10-29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F088875-0538-6F42-909A-C3FD0048C394}" type="slidenum">
              <a:rPr lang="en-US" smtClean="0"/>
              <a:t>‹#›</a:t>
            </a:fld>
            <a:endParaRPr lang="en-US"/>
          </a:p>
        </p:txBody>
      </p:sp>
    </p:spTree>
    <p:extLst>
      <p:ext uri="{BB962C8B-B14F-4D97-AF65-F5344CB8AC3E}">
        <p14:creationId xmlns:p14="http://schemas.microsoft.com/office/powerpoint/2010/main" val="1985505406"/>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CDDE855-4043-0148-A510-66264BA81108}" type="datetimeFigureOut">
              <a:rPr lang="en-US" smtClean="0"/>
              <a:t>15-10-29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B5A1706-BF7F-054A-B77B-25AD8C3FE8E6}" type="slidenum">
              <a:rPr lang="en-US" smtClean="0"/>
              <a:t>‹#›</a:t>
            </a:fld>
            <a:endParaRPr lang="en-US"/>
          </a:p>
        </p:txBody>
      </p:sp>
    </p:spTree>
    <p:extLst>
      <p:ext uri="{BB962C8B-B14F-4D97-AF65-F5344CB8AC3E}">
        <p14:creationId xmlns:p14="http://schemas.microsoft.com/office/powerpoint/2010/main" val="388494960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www.hindawi.com</a:t>
            </a:r>
            <a:r>
              <a:rPr lang="en-US" dirty="0" smtClean="0"/>
              <a:t>/journals/</a:t>
            </a:r>
            <a:r>
              <a:rPr lang="en-US" dirty="0" err="1" smtClean="0"/>
              <a:t>mbi</a:t>
            </a:r>
            <a:r>
              <a:rPr lang="en-US" dirty="0" smtClean="0"/>
              <a:t>/2014/967565/</a:t>
            </a:r>
            <a:endParaRPr lang="en-US" dirty="0"/>
          </a:p>
        </p:txBody>
      </p:sp>
      <p:sp>
        <p:nvSpPr>
          <p:cNvPr id="4" name="Slide Number Placeholder 3"/>
          <p:cNvSpPr>
            <a:spLocks noGrp="1"/>
          </p:cNvSpPr>
          <p:nvPr>
            <p:ph type="sldNum" sz="quarter" idx="10"/>
          </p:nvPr>
        </p:nvSpPr>
        <p:spPr/>
        <p:txBody>
          <a:bodyPr/>
          <a:lstStyle/>
          <a:p>
            <a:fld id="{6B5A1706-BF7F-054A-B77B-25AD8C3FE8E6}" type="slidenum">
              <a:rPr lang="en-US" smtClean="0"/>
              <a:t>4</a:t>
            </a:fld>
            <a:endParaRPr lang="en-US"/>
          </a:p>
        </p:txBody>
      </p:sp>
    </p:spTree>
    <p:extLst>
      <p:ext uri="{BB962C8B-B14F-4D97-AF65-F5344CB8AC3E}">
        <p14:creationId xmlns:p14="http://schemas.microsoft.com/office/powerpoint/2010/main" val="6684212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particular, alleles associated with late-onset conditions may not exhibit evolutionary constraint as they have modest, quantitative effects in disease risk. </a:t>
            </a:r>
            <a:endParaRPr lang="en-US" dirty="0"/>
          </a:p>
        </p:txBody>
      </p:sp>
      <p:sp>
        <p:nvSpPr>
          <p:cNvPr id="4" name="Slide Number Placeholder 3"/>
          <p:cNvSpPr>
            <a:spLocks noGrp="1"/>
          </p:cNvSpPr>
          <p:nvPr>
            <p:ph type="sldNum" sz="quarter" idx="10"/>
          </p:nvPr>
        </p:nvSpPr>
        <p:spPr/>
        <p:txBody>
          <a:bodyPr/>
          <a:lstStyle/>
          <a:p>
            <a:fld id="{6B5A1706-BF7F-054A-B77B-25AD8C3FE8E6}" type="slidenum">
              <a:rPr lang="en-US" smtClean="0"/>
              <a:t>7</a:t>
            </a:fld>
            <a:endParaRPr lang="en-US"/>
          </a:p>
        </p:txBody>
      </p:sp>
    </p:spTree>
    <p:extLst>
      <p:ext uri="{BB962C8B-B14F-4D97-AF65-F5344CB8AC3E}">
        <p14:creationId xmlns:p14="http://schemas.microsoft.com/office/powerpoint/2010/main" val="6360679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particular, alleles associated with late-onset conditions may not exhibit evolutionary constraint as they have modest, quantitative effects in disease risk. </a:t>
            </a:r>
            <a:endParaRPr lang="en-US" dirty="0"/>
          </a:p>
        </p:txBody>
      </p:sp>
      <p:sp>
        <p:nvSpPr>
          <p:cNvPr id="4" name="Slide Number Placeholder 3"/>
          <p:cNvSpPr>
            <a:spLocks noGrp="1"/>
          </p:cNvSpPr>
          <p:nvPr>
            <p:ph type="sldNum" sz="quarter" idx="10"/>
          </p:nvPr>
        </p:nvSpPr>
        <p:spPr/>
        <p:txBody>
          <a:bodyPr/>
          <a:lstStyle/>
          <a:p>
            <a:fld id="{6B5A1706-BF7F-054A-B77B-25AD8C3FE8E6}" type="slidenum">
              <a:rPr lang="en-US" smtClean="0"/>
              <a:t>8</a:t>
            </a:fld>
            <a:endParaRPr lang="en-US"/>
          </a:p>
        </p:txBody>
      </p:sp>
    </p:spTree>
    <p:extLst>
      <p:ext uri="{BB962C8B-B14F-4D97-AF65-F5344CB8AC3E}">
        <p14:creationId xmlns:p14="http://schemas.microsoft.com/office/powerpoint/2010/main" val="6360679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particular, alleles associated with late-onset conditions may not exhibit evolutionary constraint as they have modest, quantitative effects in disease risk. </a:t>
            </a:r>
            <a:endParaRPr lang="en-US" dirty="0"/>
          </a:p>
        </p:txBody>
      </p:sp>
      <p:sp>
        <p:nvSpPr>
          <p:cNvPr id="4" name="Slide Number Placeholder 3"/>
          <p:cNvSpPr>
            <a:spLocks noGrp="1"/>
          </p:cNvSpPr>
          <p:nvPr>
            <p:ph type="sldNum" sz="quarter" idx="10"/>
          </p:nvPr>
        </p:nvSpPr>
        <p:spPr/>
        <p:txBody>
          <a:bodyPr/>
          <a:lstStyle/>
          <a:p>
            <a:fld id="{6B5A1706-BF7F-054A-B77B-25AD8C3FE8E6}" type="slidenum">
              <a:rPr lang="en-US" smtClean="0"/>
              <a:t>9</a:t>
            </a:fld>
            <a:endParaRPr lang="en-US"/>
          </a:p>
        </p:txBody>
      </p:sp>
    </p:spTree>
    <p:extLst>
      <p:ext uri="{BB962C8B-B14F-4D97-AF65-F5344CB8AC3E}">
        <p14:creationId xmlns:p14="http://schemas.microsoft.com/office/powerpoint/2010/main" val="6360679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particular, alleles associated with late-onset conditions may not exhibit evolutionary constraint as they have modest, quantitative effects in disease risk. </a:t>
            </a:r>
            <a:endParaRPr lang="en-US" dirty="0"/>
          </a:p>
        </p:txBody>
      </p:sp>
      <p:sp>
        <p:nvSpPr>
          <p:cNvPr id="4" name="Slide Number Placeholder 3"/>
          <p:cNvSpPr>
            <a:spLocks noGrp="1"/>
          </p:cNvSpPr>
          <p:nvPr>
            <p:ph type="sldNum" sz="quarter" idx="10"/>
          </p:nvPr>
        </p:nvSpPr>
        <p:spPr/>
        <p:txBody>
          <a:bodyPr/>
          <a:lstStyle/>
          <a:p>
            <a:fld id="{6B5A1706-BF7F-054A-B77B-25AD8C3FE8E6}" type="slidenum">
              <a:rPr lang="en-US" smtClean="0"/>
              <a:t>10</a:t>
            </a:fld>
            <a:endParaRPr lang="en-US"/>
          </a:p>
        </p:txBody>
      </p:sp>
    </p:spTree>
    <p:extLst>
      <p:ext uri="{BB962C8B-B14F-4D97-AF65-F5344CB8AC3E}">
        <p14:creationId xmlns:p14="http://schemas.microsoft.com/office/powerpoint/2010/main" val="6360679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B5A1706-BF7F-054A-B77B-25AD8C3FE8E6}" type="slidenum">
              <a:rPr lang="en-US" smtClean="0"/>
              <a:t>17</a:t>
            </a:fld>
            <a:endParaRPr lang="en-US"/>
          </a:p>
        </p:txBody>
      </p:sp>
    </p:spTree>
    <p:extLst>
      <p:ext uri="{BB962C8B-B14F-4D97-AF65-F5344CB8AC3E}">
        <p14:creationId xmlns:p14="http://schemas.microsoft.com/office/powerpoint/2010/main" val="4595770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β-thalassemia, hemophilia and atherosclerosis. beta-chain of </a:t>
            </a:r>
            <a:r>
              <a:rPr lang="en-US" sz="1200" i="1" kern="1200" dirty="0" smtClean="0">
                <a:solidFill>
                  <a:schemeClr val="tx1"/>
                </a:solidFill>
                <a:latin typeface="+mn-lt"/>
                <a:ea typeface="+mn-ea"/>
                <a:cs typeface="+mn-cs"/>
              </a:rPr>
              <a:t>hemoglobin</a:t>
            </a:r>
            <a:r>
              <a:rPr lang="en-US" sz="1200" i="0" kern="1200" dirty="0" smtClean="0">
                <a:solidFill>
                  <a:schemeClr val="tx1"/>
                </a:solidFill>
                <a:latin typeface="+mn-lt"/>
                <a:ea typeface="+mn-ea"/>
                <a:cs typeface="+mn-cs"/>
              </a:rPr>
              <a:t> (</a:t>
            </a:r>
            <a:r>
              <a:rPr lang="en-US" sz="1200" i="1" kern="1200" dirty="0" smtClean="0">
                <a:solidFill>
                  <a:schemeClr val="tx1"/>
                </a:solidFill>
                <a:latin typeface="+mn-lt"/>
                <a:ea typeface="+mn-ea"/>
                <a:cs typeface="+mn-cs"/>
              </a:rPr>
              <a:t>HBB</a:t>
            </a:r>
            <a:r>
              <a:rPr lang="en-US" sz="1200" i="0" kern="1200" dirty="0" smtClean="0">
                <a:solidFill>
                  <a:schemeClr val="tx1"/>
                </a:solidFill>
                <a:latin typeface="+mn-lt"/>
                <a:ea typeface="+mn-ea"/>
                <a:cs typeface="+mn-cs"/>
              </a:rPr>
              <a:t>); coagulation </a:t>
            </a:r>
            <a:r>
              <a:rPr lang="en-US" sz="1200" i="1" kern="1200" dirty="0" smtClean="0">
                <a:solidFill>
                  <a:schemeClr val="tx1"/>
                </a:solidFill>
                <a:latin typeface="+mn-lt"/>
                <a:ea typeface="+mn-ea"/>
                <a:cs typeface="+mn-cs"/>
              </a:rPr>
              <a:t>Factor IX</a:t>
            </a:r>
            <a:r>
              <a:rPr lang="en-US" sz="1200" i="0" kern="1200" dirty="0" smtClean="0">
                <a:solidFill>
                  <a:schemeClr val="tx1"/>
                </a:solidFill>
                <a:latin typeface="+mn-lt"/>
                <a:ea typeface="+mn-ea"/>
                <a:cs typeface="+mn-cs"/>
              </a:rPr>
              <a:t> and </a:t>
            </a:r>
            <a:r>
              <a:rPr lang="en-US" sz="1200" i="1" kern="1200" dirty="0" smtClean="0">
                <a:solidFill>
                  <a:schemeClr val="tx1"/>
                </a:solidFill>
                <a:latin typeface="+mn-lt"/>
                <a:ea typeface="+mn-ea"/>
                <a:cs typeface="+mn-cs"/>
              </a:rPr>
              <a:t>low-density lipoprotein receptor</a:t>
            </a:r>
            <a:r>
              <a:rPr lang="en-US" sz="1200" i="0" kern="1200" dirty="0" smtClean="0">
                <a:solidFill>
                  <a:schemeClr val="tx1"/>
                </a:solidFill>
                <a:latin typeface="+mn-lt"/>
                <a:ea typeface="+mn-ea"/>
                <a:cs typeface="+mn-cs"/>
              </a:rPr>
              <a:t> (</a:t>
            </a:r>
            <a:r>
              <a:rPr lang="en-US" sz="1200" i="1" kern="1200" dirty="0" smtClean="0">
                <a:solidFill>
                  <a:schemeClr val="tx1"/>
                </a:solidFill>
                <a:latin typeface="+mn-lt"/>
                <a:ea typeface="+mn-ea"/>
                <a:cs typeface="+mn-cs"/>
              </a:rPr>
              <a:t>LDLR</a:t>
            </a:r>
            <a:r>
              <a:rPr lang="en-US" sz="1200" i="0" kern="1200" dirty="0" smtClean="0">
                <a:solidFill>
                  <a:schemeClr val="tx1"/>
                </a:solidFill>
                <a:latin typeface="+mn-lt"/>
                <a:ea typeface="+mn-ea"/>
                <a:cs typeface="+mn-cs"/>
              </a:rPr>
              <a:t>), respectively. </a:t>
            </a:r>
          </a:p>
          <a:p>
            <a:r>
              <a:rPr lang="en-US" sz="1200" kern="1200" dirty="0" smtClean="0">
                <a:solidFill>
                  <a:schemeClr val="tx1"/>
                </a:solidFill>
                <a:latin typeface="+mn-lt"/>
                <a:ea typeface="+mn-ea"/>
                <a:cs typeface="+mn-cs"/>
              </a:rPr>
              <a:t>Firstly, they are less frequent than coding mutations.</a:t>
            </a:r>
          </a:p>
          <a:p>
            <a:r>
              <a:rPr lang="en-US" sz="1200" kern="1200" dirty="0" smtClean="0">
                <a:solidFill>
                  <a:schemeClr val="tx1"/>
                </a:solidFill>
                <a:latin typeface="+mn-lt"/>
                <a:ea typeface="+mn-ea"/>
                <a:cs typeface="+mn-cs"/>
              </a:rPr>
              <a:t>Secondly, </a:t>
            </a:r>
            <a:r>
              <a:rPr lang="en-US" sz="1200" i="1" kern="1200" dirty="0" err="1" smtClean="0">
                <a:solidFill>
                  <a:schemeClr val="tx1"/>
                </a:solidFill>
                <a:latin typeface="+mn-lt"/>
                <a:ea typeface="+mn-ea"/>
                <a:cs typeface="+mn-cs"/>
              </a:rPr>
              <a:t>cis</a:t>
            </a:r>
            <a:r>
              <a:rPr lang="en-US" sz="1200" i="0" kern="1200" dirty="0" smtClean="0">
                <a:solidFill>
                  <a:schemeClr val="tx1"/>
                </a:solidFill>
                <a:latin typeface="+mn-lt"/>
                <a:ea typeface="+mn-ea"/>
                <a:cs typeface="+mn-cs"/>
              </a:rPr>
              <a:t>-regulatory mutations result in a significant reduction in target gene transcription in the relevant cell type (erythrocytes/</a:t>
            </a:r>
            <a:r>
              <a:rPr lang="en-US" sz="1200" i="1" kern="1200" dirty="0" smtClean="0">
                <a:solidFill>
                  <a:schemeClr val="tx1"/>
                </a:solidFill>
                <a:latin typeface="+mn-lt"/>
                <a:ea typeface="+mn-ea"/>
                <a:cs typeface="+mn-cs"/>
              </a:rPr>
              <a:t>HBB</a:t>
            </a:r>
            <a:r>
              <a:rPr lang="en-US" sz="1200" i="0" kern="1200" dirty="0" smtClean="0">
                <a:solidFill>
                  <a:schemeClr val="tx1"/>
                </a:solidFill>
                <a:latin typeface="+mn-lt"/>
                <a:ea typeface="+mn-ea"/>
                <a:cs typeface="+mn-cs"/>
              </a:rPr>
              <a:t>, liver/</a:t>
            </a:r>
            <a:r>
              <a:rPr lang="en-US" sz="1200" i="1" kern="1200" dirty="0" smtClean="0">
                <a:solidFill>
                  <a:schemeClr val="tx1"/>
                </a:solidFill>
                <a:latin typeface="+mn-lt"/>
                <a:ea typeface="+mn-ea"/>
                <a:cs typeface="+mn-cs"/>
              </a:rPr>
              <a:t>Factor IX</a:t>
            </a:r>
            <a:r>
              <a:rPr lang="en-US" sz="1200" i="0" kern="1200" dirty="0" smtClean="0">
                <a:solidFill>
                  <a:schemeClr val="tx1"/>
                </a:solidFill>
                <a:latin typeface="+mn-lt"/>
                <a:ea typeface="+mn-ea"/>
                <a:cs typeface="+mn-cs"/>
              </a:rPr>
              <a:t>, liver (primarily)/</a:t>
            </a:r>
            <a:r>
              <a:rPr lang="en-US" sz="1200" i="1" kern="1200" dirty="0" smtClean="0">
                <a:solidFill>
                  <a:schemeClr val="tx1"/>
                </a:solidFill>
                <a:latin typeface="+mn-lt"/>
                <a:ea typeface="+mn-ea"/>
                <a:cs typeface="+mn-cs"/>
              </a:rPr>
              <a:t>LDLR</a:t>
            </a:r>
            <a:r>
              <a:rPr lang="en-US" sz="1200" i="0" kern="1200" dirty="0" smtClean="0">
                <a:solidFill>
                  <a:schemeClr val="tx1"/>
                </a:solidFill>
                <a:latin typeface="+mn-lt"/>
                <a:ea typeface="+mn-ea"/>
                <a:cs typeface="+mn-cs"/>
              </a:rPr>
              <a:t>). Thirdly, each of the regulatory mutations alters the DNA sequence of a transcription factor-binding site that impairs the recruitment of a key transcription factor required for RNA polymerase II (pol II)-dependent synthesis of mRNA transcripts</a:t>
            </a:r>
            <a:endParaRPr lang="en-US" dirty="0"/>
          </a:p>
        </p:txBody>
      </p:sp>
      <p:sp>
        <p:nvSpPr>
          <p:cNvPr id="4" name="Slide Number Placeholder 3"/>
          <p:cNvSpPr>
            <a:spLocks noGrp="1"/>
          </p:cNvSpPr>
          <p:nvPr>
            <p:ph type="sldNum" sz="quarter" idx="10"/>
          </p:nvPr>
        </p:nvSpPr>
        <p:spPr/>
        <p:txBody>
          <a:bodyPr/>
          <a:lstStyle/>
          <a:p>
            <a:fld id="{6B5A1706-BF7F-054A-B77B-25AD8C3FE8E6}" type="slidenum">
              <a:rPr lang="en-US" smtClean="0"/>
              <a:t>18</a:t>
            </a:fld>
            <a:endParaRPr lang="en-US"/>
          </a:p>
        </p:txBody>
      </p:sp>
    </p:spTree>
    <p:extLst>
      <p:ext uri="{BB962C8B-B14F-4D97-AF65-F5344CB8AC3E}">
        <p14:creationId xmlns:p14="http://schemas.microsoft.com/office/powerpoint/2010/main" val="16185348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smtClean="0"/>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0CD4D19-3C9B-0D4B-AEB1-921BCC8A81E5}" type="datetime2">
              <a:rPr lang="en-CA" smtClean="0"/>
              <a:t>Thursday, October 29, 15</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EB6E145-EED4-364F-9238-F77C6C629831}" type="datetime2">
              <a:rPr lang="en-CA" smtClean="0"/>
              <a:t>Thursday, October 29, 15</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24EAA96-EAF7-E348-A881-80BF2D02A281}" type="datetime2">
              <a:rPr lang="en-CA" smtClean="0"/>
              <a:t>Thursday, October 29, 15</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E1106A9-CA5B-4543-9DC7-114CE743FAC7}" type="datetime2">
              <a:rPr lang="en-CA" smtClean="0"/>
              <a:t>Thursday, October 29, 15</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7EDBD82-74DC-4E4A-9061-B6823FDEEE19}" type="datetime2">
              <a:rPr lang="en-CA" smtClean="0"/>
              <a:t>Thursday, October 29, 15</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B0A6DD2-E0C5-F34B-9543-0761E0E5C969}" type="datetime2">
              <a:rPr lang="en-CA" smtClean="0"/>
              <a:t>Thursday, October 29, 15</a:t>
            </a:fld>
            <a:endParaRPr lang="en-US"/>
          </a:p>
        </p:txBody>
      </p:sp>
      <p:sp>
        <p:nvSpPr>
          <p:cNvPr id="8" name="Footer Placeholder 7"/>
          <p:cNvSpPr>
            <a:spLocks noGrp="1"/>
          </p:cNvSpPr>
          <p:nvPr>
            <p:ph type="ftr" sz="quarter" idx="11"/>
          </p:nvPr>
        </p:nvSpPr>
        <p:spPr/>
        <p:txBody>
          <a:bodyPr/>
          <a:lstStyle/>
          <a:p>
            <a:pPr algn="r"/>
            <a:endParaRPr lang="en-US" dirty="0"/>
          </a:p>
        </p:txBody>
      </p:sp>
      <p:sp>
        <p:nvSpPr>
          <p:cNvPr id="9" name="Slide Number Placeholder 8"/>
          <p:cNvSpPr>
            <a:spLocks noGrp="1"/>
          </p:cNvSpPr>
          <p:nvPr>
            <p:ph type="sldNum" sz="quarter" idx="12"/>
          </p:nvPr>
        </p:nvSpPr>
        <p:spPr/>
        <p:txBody>
          <a:bodyPr/>
          <a:lstStyle/>
          <a:p>
            <a:fld id="{0CFEC368-1D7A-4F81-ABF6-AE0E36BAF64C}" type="slidenum">
              <a:rPr lang="en-US" smtClean="0"/>
              <a:pPr/>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572E803-6B00-CC4E-AC1D-774E6EBD79EC}" type="datetime2">
              <a:rPr lang="en-CA" smtClean="0"/>
              <a:t>Thursday, October 29, 15</a:t>
            </a:fld>
            <a:endParaRPr lang="en-US"/>
          </a:p>
        </p:txBody>
      </p:sp>
      <p:sp>
        <p:nvSpPr>
          <p:cNvPr id="4" name="Footer Placeholder 3"/>
          <p:cNvSpPr>
            <a:spLocks noGrp="1"/>
          </p:cNvSpPr>
          <p:nvPr>
            <p:ph type="ftr" sz="quarter" idx="11"/>
          </p:nvPr>
        </p:nvSpPr>
        <p:spPr/>
        <p:txBody>
          <a:bodyPr/>
          <a:lstStyle/>
          <a:p>
            <a:pPr algn="r"/>
            <a:endParaRPr lang="en-US" dirty="0"/>
          </a:p>
        </p:txBody>
      </p:sp>
      <p:sp>
        <p:nvSpPr>
          <p:cNvPr id="5" name="Slide Number Placeholder 4"/>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19DC5E-E445-FE4B-B591-DEB911D2CE50}" type="datetime2">
              <a:rPr lang="en-CA" smtClean="0"/>
              <a:t>Thursday, October 29, 15</a:t>
            </a:fld>
            <a:endParaRPr lang="en-US"/>
          </a:p>
        </p:txBody>
      </p:sp>
      <p:sp>
        <p:nvSpPr>
          <p:cNvPr id="3" name="Footer Placeholder 2"/>
          <p:cNvSpPr>
            <a:spLocks noGrp="1"/>
          </p:cNvSpPr>
          <p:nvPr>
            <p:ph type="ftr" sz="quarter" idx="11"/>
          </p:nvPr>
        </p:nvSpPr>
        <p:spPr/>
        <p:txBody>
          <a:bodyPr/>
          <a:lstStyle/>
          <a:p>
            <a:pPr algn="r"/>
            <a:endParaRPr lang="en-US" dirty="0"/>
          </a:p>
        </p:txBody>
      </p:sp>
      <p:sp>
        <p:nvSpPr>
          <p:cNvPr id="4" name="Slide Number Placeholder 3"/>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E1CFB02-B6B2-424A-BCE5-67FE8500F26E}" type="datetime2">
              <a:rPr lang="en-CA" smtClean="0"/>
              <a:t>Thursday, October 29, 15</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79C1C84-5E71-6D4A-BD85-491BD9C7EFD7}" type="datetime2">
              <a:rPr lang="en-CA" smtClean="0"/>
              <a:t>Thursday, October 29, 15</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dirty="0" smtClean="0"/>
              <a:t>Click to </a:t>
            </a:r>
            <a:r>
              <a:rPr lang="en-US" dirty="0" err="1" smtClean="0"/>
              <a:t>esit</a:t>
            </a:r>
            <a:r>
              <a:rPr lang="en-US" dirty="0" smtClean="0"/>
              <a: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68244424-E698-C24C-B8AA-ACDA6BF1AABD}" type="datetime2">
              <a:rPr lang="en-CA" smtClean="0"/>
              <a:t>Thursday, October 29, 15</a:t>
            </a:fld>
            <a:endParaRPr lang="en-US" dirty="0"/>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pPr algn="r"/>
            <a:endParaRPr lang="en-US" dirty="0"/>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0CFEC368-1D7A-4F81-ABF6-AE0E36BAF64C}"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hf hdr="0" ftr="0"/>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diagramData" Target="../diagrams/data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lstStyle/>
          <a:p>
            <a:r>
              <a:rPr lang="en-US" sz="4400" cap="none" dirty="0" smtClean="0"/>
              <a:t>FunSeq2: a framework for prioritizing noncoding regulatory variants in cancer</a:t>
            </a:r>
            <a:endParaRPr lang="en-US" sz="4400" dirty="0"/>
          </a:p>
        </p:txBody>
      </p:sp>
      <p:sp>
        <p:nvSpPr>
          <p:cNvPr id="3" name="Subtitle 2"/>
          <p:cNvSpPr>
            <a:spLocks noGrp="1"/>
          </p:cNvSpPr>
          <p:nvPr>
            <p:ph type="subTitle" idx="1"/>
          </p:nvPr>
        </p:nvSpPr>
        <p:spPr>
          <a:xfrm>
            <a:off x="685800" y="5829422"/>
            <a:ext cx="7497483" cy="1028578"/>
          </a:xfrm>
        </p:spPr>
        <p:txBody>
          <a:bodyPr>
            <a:normAutofit/>
          </a:bodyPr>
          <a:lstStyle/>
          <a:p>
            <a:r>
              <a:rPr lang="en-US" dirty="0" smtClean="0"/>
              <a:t>Critical paper review by</a:t>
            </a:r>
          </a:p>
          <a:p>
            <a:r>
              <a:rPr lang="en-US" dirty="0" smtClean="0">
                <a:solidFill>
                  <a:schemeClr val="tx2">
                    <a:lumMod val="60000"/>
                    <a:lumOff val="40000"/>
                  </a:schemeClr>
                </a:solidFill>
              </a:rPr>
              <a:t>Jasleen Grewal</a:t>
            </a:r>
          </a:p>
        </p:txBody>
      </p:sp>
      <p:sp>
        <p:nvSpPr>
          <p:cNvPr id="5" name="Title 1"/>
          <p:cNvSpPr txBox="1">
            <a:spLocks/>
          </p:cNvSpPr>
          <p:nvPr/>
        </p:nvSpPr>
        <p:spPr>
          <a:xfrm>
            <a:off x="685800" y="3422386"/>
            <a:ext cx="8038044" cy="650618"/>
          </a:xfrm>
          <a:prstGeom prst="rect">
            <a:avLst/>
          </a:prstGeom>
        </p:spPr>
        <p:txBody>
          <a:bodyPr vert="horz" lIns="91440" tIns="45720" rIns="91440" bIns="45720" rtlCol="0" anchor="b">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sz="3200" cap="none" dirty="0" smtClean="0">
                <a:solidFill>
                  <a:schemeClr val="bg1">
                    <a:lumMod val="65000"/>
                  </a:schemeClr>
                </a:solidFill>
              </a:rPr>
              <a:t>Fu et al, 2014 Genome Biology </a:t>
            </a:r>
            <a:r>
              <a:rPr lang="en-US" sz="3200" b="1" cap="none" dirty="0" smtClean="0">
                <a:solidFill>
                  <a:schemeClr val="bg1">
                    <a:lumMod val="65000"/>
                  </a:schemeClr>
                </a:solidFill>
              </a:rPr>
              <a:t>15</a:t>
            </a:r>
            <a:r>
              <a:rPr lang="en-US" sz="3200" cap="none" dirty="0" smtClean="0">
                <a:solidFill>
                  <a:schemeClr val="bg1">
                    <a:lumMod val="65000"/>
                  </a:schemeClr>
                </a:solidFill>
              </a:rPr>
              <a:t>:480</a:t>
            </a:r>
            <a:endParaRPr lang="en-US" sz="3200" dirty="0">
              <a:solidFill>
                <a:schemeClr val="bg1">
                  <a:lumMod val="65000"/>
                </a:schemeClr>
              </a:solidFill>
            </a:endParaRPr>
          </a:p>
        </p:txBody>
      </p:sp>
    </p:spTree>
    <p:extLst>
      <p:ext uri="{BB962C8B-B14F-4D97-AF65-F5344CB8AC3E}">
        <p14:creationId xmlns:p14="http://schemas.microsoft.com/office/powerpoint/2010/main" val="312926898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Scoring non</a:t>
            </a:r>
            <a:r>
              <a:rPr lang="en-US" dirty="0" smtClean="0"/>
              <a:t>-coding regulatory variants</a:t>
            </a:r>
            <a:endParaRPr lang="en-US" dirty="0"/>
          </a:p>
        </p:txBody>
      </p:sp>
      <p:sp>
        <p:nvSpPr>
          <p:cNvPr id="3" name="Content Placeholder 2"/>
          <p:cNvSpPr>
            <a:spLocks noGrp="1"/>
          </p:cNvSpPr>
          <p:nvPr>
            <p:ph idx="1"/>
          </p:nvPr>
        </p:nvSpPr>
        <p:spPr/>
        <p:txBody>
          <a:bodyPr>
            <a:normAutofit/>
          </a:bodyPr>
          <a:lstStyle/>
          <a:p>
            <a:pPr marL="457200" indent="-457200">
              <a:buFont typeface="+mj-lt"/>
              <a:buAutoNum type="arabicPeriod"/>
            </a:pPr>
            <a:r>
              <a:rPr lang="en-US" sz="1200" b="1" dirty="0" smtClean="0">
                <a:solidFill>
                  <a:srgbClr val="BFBFBF"/>
                </a:solidFill>
              </a:rPr>
              <a:t>What are the potential regulatory sequences?</a:t>
            </a:r>
          </a:p>
          <a:p>
            <a:pPr marL="731520" lvl="1" indent="-457200">
              <a:buFont typeface="+mj-lt"/>
              <a:buAutoNum type="arabicPeriod"/>
            </a:pPr>
            <a:r>
              <a:rPr lang="en-US" sz="1200" dirty="0" smtClean="0">
                <a:solidFill>
                  <a:srgbClr val="BFBFBF"/>
                </a:solidFill>
              </a:rPr>
              <a:t>Get </a:t>
            </a:r>
            <a:r>
              <a:rPr lang="en-US" sz="1200" dirty="0" smtClean="0">
                <a:solidFill>
                  <a:srgbClr val="BFBFBF"/>
                </a:solidFill>
              </a:rPr>
              <a:t>annotated transcription factor binding sites, enhancers, promoters, methylation </a:t>
            </a:r>
            <a:r>
              <a:rPr lang="en-US" sz="1200" dirty="0" smtClean="0">
                <a:solidFill>
                  <a:srgbClr val="BFBFBF"/>
                </a:solidFill>
              </a:rPr>
              <a:t>sites</a:t>
            </a:r>
            <a:endParaRPr lang="en-US" sz="1200" dirty="0">
              <a:solidFill>
                <a:srgbClr val="BFBFBF"/>
              </a:solidFill>
            </a:endParaRPr>
          </a:p>
          <a:p>
            <a:pPr marL="457200" indent="-457200">
              <a:buFont typeface="+mj-lt"/>
              <a:buAutoNum type="arabicPeriod"/>
            </a:pPr>
            <a:r>
              <a:rPr lang="en-US" sz="1200" b="1" dirty="0" smtClean="0">
                <a:solidFill>
                  <a:srgbClr val="BFBFBF"/>
                </a:solidFill>
              </a:rPr>
              <a:t>What does the variant do in the sequence?</a:t>
            </a:r>
          </a:p>
          <a:p>
            <a:pPr marL="731520" lvl="1" indent="-457200">
              <a:buFont typeface="+mj-lt"/>
              <a:buAutoNum type="arabicPeriod"/>
            </a:pPr>
            <a:r>
              <a:rPr lang="en-US" sz="1200" dirty="0" smtClean="0">
                <a:solidFill>
                  <a:srgbClr val="BFBFBF"/>
                </a:solidFill>
              </a:rPr>
              <a:t>Loss of function (motif breaker)</a:t>
            </a:r>
          </a:p>
          <a:p>
            <a:pPr marL="731520" lvl="1" indent="-457200">
              <a:buFont typeface="+mj-lt"/>
              <a:buAutoNum type="arabicPeriod"/>
            </a:pPr>
            <a:r>
              <a:rPr lang="en-US" sz="1200" dirty="0" smtClean="0">
                <a:solidFill>
                  <a:srgbClr val="BFBFBF"/>
                </a:solidFill>
              </a:rPr>
              <a:t>Gain of function (motif gain, new binding site?)</a:t>
            </a:r>
            <a:endParaRPr lang="en-US" sz="1200" dirty="0">
              <a:solidFill>
                <a:srgbClr val="BFBFBF"/>
              </a:solidFill>
            </a:endParaRPr>
          </a:p>
          <a:p>
            <a:pPr marL="457200" indent="-457200">
              <a:buFont typeface="+mj-lt"/>
              <a:buAutoNum type="arabicPeriod"/>
            </a:pPr>
            <a:r>
              <a:rPr lang="en-US" sz="1200" b="1" dirty="0" smtClean="0">
                <a:solidFill>
                  <a:srgbClr val="BFBFBF"/>
                </a:solidFill>
              </a:rPr>
              <a:t>Has the region been conserved traditionally?</a:t>
            </a:r>
          </a:p>
          <a:p>
            <a:pPr marL="731520" lvl="1" indent="-457200">
              <a:buFont typeface="+mj-lt"/>
              <a:buAutoNum type="arabicPeriod"/>
            </a:pPr>
            <a:r>
              <a:rPr lang="en-US" sz="1200" dirty="0" smtClean="0">
                <a:solidFill>
                  <a:srgbClr val="BFBFBF"/>
                </a:solidFill>
              </a:rPr>
              <a:t>GERP score – conservation over species</a:t>
            </a:r>
          </a:p>
          <a:p>
            <a:pPr marL="731520" lvl="1" indent="-457200">
              <a:buFont typeface="+mj-lt"/>
              <a:buAutoNum type="arabicPeriod"/>
            </a:pPr>
            <a:r>
              <a:rPr lang="en-US" sz="1200" dirty="0" smtClean="0">
                <a:solidFill>
                  <a:srgbClr val="BFBFBF"/>
                </a:solidFill>
              </a:rPr>
              <a:t>1000 genomes project – evolutionarily constrained regions in human populations</a:t>
            </a:r>
          </a:p>
          <a:p>
            <a:pPr marL="457200" indent="-457200">
              <a:buFont typeface="+mj-lt"/>
              <a:buAutoNum type="arabicPeriod"/>
            </a:pPr>
            <a:r>
              <a:rPr lang="en-US" dirty="0" smtClean="0"/>
              <a:t>What does the site regulate?</a:t>
            </a:r>
          </a:p>
          <a:p>
            <a:pPr marL="731520" lvl="1" indent="-457200">
              <a:buFont typeface="+mj-lt"/>
              <a:buAutoNum type="arabicPeriod"/>
            </a:pPr>
            <a:r>
              <a:rPr lang="en-US" dirty="0" smtClean="0"/>
              <a:t>Neighborhood genes and validated interactions/regulation</a:t>
            </a:r>
          </a:p>
          <a:p>
            <a:pPr marL="731520" lvl="1" indent="-457200">
              <a:buFont typeface="+mj-lt"/>
              <a:buAutoNum type="arabicPeriod"/>
            </a:pPr>
            <a:r>
              <a:rPr lang="en-US" dirty="0" smtClean="0"/>
              <a:t>Role of gene in the cell (network centrality)</a:t>
            </a:r>
          </a:p>
          <a:p>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10</a:t>
            </a:fld>
            <a:endParaRPr lang="en-US"/>
          </a:p>
        </p:txBody>
      </p:sp>
      <p:sp>
        <p:nvSpPr>
          <p:cNvPr id="6" name="Rectangle 5"/>
          <p:cNvSpPr/>
          <p:nvPr/>
        </p:nvSpPr>
        <p:spPr>
          <a:xfrm>
            <a:off x="-1" y="6493968"/>
            <a:ext cx="8993257" cy="246221"/>
          </a:xfrm>
          <a:prstGeom prst="rect">
            <a:avLst/>
          </a:prstGeom>
        </p:spPr>
        <p:txBody>
          <a:bodyPr wrap="square">
            <a:spAutoFit/>
          </a:bodyPr>
          <a:lstStyle/>
          <a:p>
            <a:r>
              <a:rPr lang="en-US" sz="1000" dirty="0" smtClean="0"/>
              <a:t>1. Functional </a:t>
            </a:r>
            <a:r>
              <a:rPr lang="en-US" sz="1000" dirty="0"/>
              <a:t>Annotation of Putative Regulatory Elements at Cancer Susceptibility </a:t>
            </a:r>
            <a:r>
              <a:rPr lang="en-US" sz="1000" dirty="0" smtClean="0"/>
              <a:t>Loci. Cancer Inform. 2014; 13(</a:t>
            </a:r>
            <a:r>
              <a:rPr lang="en-US" sz="1000" dirty="0" err="1" smtClean="0"/>
              <a:t>Suppl</a:t>
            </a:r>
            <a:r>
              <a:rPr lang="en-US" sz="1000" dirty="0" smtClean="0"/>
              <a:t> 2): 5-17.</a:t>
            </a:r>
            <a:endParaRPr lang="en-US" sz="1000" dirty="0"/>
          </a:p>
        </p:txBody>
      </p:sp>
    </p:spTree>
    <p:extLst>
      <p:ext uri="{BB962C8B-B14F-4D97-AF65-F5344CB8AC3E}">
        <p14:creationId xmlns:p14="http://schemas.microsoft.com/office/powerpoint/2010/main" val="50936943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Resultant scoring method </a:t>
            </a:r>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11</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3054703460"/>
              </p:ext>
            </p:extLst>
          </p:nvPr>
        </p:nvGraphicFramePr>
        <p:xfrm>
          <a:off x="665888" y="2139188"/>
          <a:ext cx="8020912" cy="2863608"/>
        </p:xfrm>
        <a:graphic>
          <a:graphicData uri="http://schemas.openxmlformats.org/drawingml/2006/table">
            <a:tbl>
              <a:tblPr firstRow="1" bandRow="1">
                <a:tableStyleId>{638B1855-1B75-4FBE-930C-398BA8C253C6}</a:tableStyleId>
              </a:tblPr>
              <a:tblGrid>
                <a:gridCol w="4010456"/>
                <a:gridCol w="4010456"/>
              </a:tblGrid>
              <a:tr h="732395">
                <a:tc>
                  <a:txBody>
                    <a:bodyPr/>
                    <a:lstStyle/>
                    <a:p>
                      <a:r>
                        <a:rPr lang="en-US" dirty="0" smtClean="0"/>
                        <a:t>Coding region variants</a:t>
                      </a:r>
                    </a:p>
                    <a:p>
                      <a:r>
                        <a:rPr lang="en-US" dirty="0" smtClean="0"/>
                        <a:t>(</a:t>
                      </a:r>
                      <a:r>
                        <a:rPr lang="en-US" dirty="0" err="1" smtClean="0"/>
                        <a:t>cis</a:t>
                      </a:r>
                      <a:r>
                        <a:rPr lang="en-US" dirty="0" smtClean="0"/>
                        <a:t> regulation)</a:t>
                      </a:r>
                      <a:endParaRPr lang="en-US" dirty="0"/>
                    </a:p>
                  </a:txBody>
                  <a:tcPr/>
                </a:tc>
                <a:tc>
                  <a:txBody>
                    <a:bodyPr/>
                    <a:lstStyle/>
                    <a:p>
                      <a:r>
                        <a:rPr lang="en-US" dirty="0" smtClean="0"/>
                        <a:t>Noncoding region variants</a:t>
                      </a:r>
                    </a:p>
                    <a:p>
                      <a:r>
                        <a:rPr lang="en-US" dirty="0" smtClean="0"/>
                        <a:t>(trans regulation)</a:t>
                      </a:r>
                      <a:endParaRPr lang="en-US" dirty="0"/>
                    </a:p>
                  </a:txBody>
                  <a:tcPr/>
                </a:tc>
              </a:tr>
              <a:tr h="608407">
                <a:tc>
                  <a:txBody>
                    <a:bodyPr/>
                    <a:lstStyle/>
                    <a:p>
                      <a:r>
                        <a:rPr lang="en-US" dirty="0" smtClean="0"/>
                        <a:t>Non-synonymous mutation?</a:t>
                      </a:r>
                      <a:endParaRPr lang="en-US" dirty="0"/>
                    </a:p>
                  </a:txBody>
                  <a:tcPr/>
                </a:tc>
                <a:tc>
                  <a:txBody>
                    <a:bodyPr/>
                    <a:lstStyle/>
                    <a:p>
                      <a:r>
                        <a:rPr lang="en-US" dirty="0" smtClean="0"/>
                        <a:t>Motif breaking/making</a:t>
                      </a:r>
                      <a:r>
                        <a:rPr lang="en-US" baseline="0" dirty="0" smtClean="0"/>
                        <a:t> score</a:t>
                      </a:r>
                      <a:endParaRPr lang="en-US" dirty="0"/>
                    </a:p>
                  </a:txBody>
                  <a:tcPr/>
                </a:tc>
              </a:tr>
              <a:tr h="608407">
                <a:tc>
                  <a:txBody>
                    <a:bodyPr/>
                    <a:lstStyle/>
                    <a:p>
                      <a:r>
                        <a:rPr lang="en-US" dirty="0" smtClean="0"/>
                        <a:t>Selection pressure on gene?</a:t>
                      </a:r>
                      <a:endParaRPr lang="en-US" dirty="0"/>
                    </a:p>
                  </a:txBody>
                  <a:tcPr/>
                </a:tc>
                <a:tc>
                  <a:txBody>
                    <a:bodyPr/>
                    <a:lstStyle/>
                    <a:p>
                      <a:r>
                        <a:rPr lang="en-US" dirty="0" smtClean="0"/>
                        <a:t>Region (ultra)</a:t>
                      </a:r>
                      <a:r>
                        <a:rPr lang="en-US" baseline="0" dirty="0" smtClean="0"/>
                        <a:t> </a:t>
                      </a:r>
                      <a:r>
                        <a:rPr lang="en-US" dirty="0" smtClean="0"/>
                        <a:t>sensitive/conserved?</a:t>
                      </a:r>
                      <a:endParaRPr lang="en-US" dirty="0"/>
                    </a:p>
                  </a:txBody>
                  <a:tcPr/>
                </a:tc>
              </a:tr>
              <a:tr h="912581">
                <a:tc gridSpan="2">
                  <a:txBody>
                    <a:bodyPr/>
                    <a:lstStyle/>
                    <a:p>
                      <a:pPr algn="ctr"/>
                      <a:r>
                        <a:rPr lang="en-US" dirty="0" smtClean="0"/>
                        <a:t>Mutation is recurrent in cohort?</a:t>
                      </a:r>
                      <a:endParaRPr lang="en-US" dirty="0"/>
                    </a:p>
                    <a:p>
                      <a:pPr algn="ctr"/>
                      <a:r>
                        <a:rPr lang="en-US" dirty="0" smtClean="0"/>
                        <a:t>GERP score &gt; 2</a:t>
                      </a:r>
                    </a:p>
                    <a:p>
                      <a:pPr algn="ctr"/>
                      <a:r>
                        <a:rPr lang="en-US" dirty="0" smtClean="0"/>
                        <a:t>Gene</a:t>
                      </a:r>
                      <a:r>
                        <a:rPr lang="en-US" baseline="0" dirty="0" smtClean="0"/>
                        <a:t> is a network hub?</a:t>
                      </a:r>
                      <a:endParaRPr lang="en-US" dirty="0"/>
                    </a:p>
                  </a:txBody>
                  <a:tcPr>
                    <a:lnL w="12700" cap="flat" cmpd="sng" algn="ctr">
                      <a:noFill/>
                      <a:prstDash val="solid"/>
                      <a:round/>
                      <a:headEnd type="none" w="med" len="med"/>
                      <a:tailEnd type="none" w="med" len="med"/>
                    </a:lnL>
                    <a:lnR>
                      <a:noFill/>
                    </a:lnR>
                    <a:lnB>
                      <a:noFill/>
                    </a:lnB>
                    <a:solidFill>
                      <a:schemeClr val="accent6">
                        <a:lumMod val="75000"/>
                      </a:schemeClr>
                    </a:solidFill>
                  </a:tcPr>
                </a:tc>
                <a:tc hMerge="1">
                  <a:txBody>
                    <a:bodyPr/>
                    <a:lstStyle/>
                    <a:p>
                      <a:endParaRPr lang="en-US"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chemeClr val="accent6">
                        <a:lumMod val="75000"/>
                      </a:schemeClr>
                    </a:solidFill>
                  </a:tcPr>
                </a:tc>
              </a:tr>
            </a:tbl>
          </a:graphicData>
        </a:graphic>
      </p:graphicFrame>
    </p:spTree>
    <p:extLst>
      <p:ext uri="{BB962C8B-B14F-4D97-AF65-F5344CB8AC3E}">
        <p14:creationId xmlns:p14="http://schemas.microsoft.com/office/powerpoint/2010/main" val="265287394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a:t>
            </a:r>
            <a:endParaRPr lang="en-US" dirty="0"/>
          </a:p>
        </p:txBody>
      </p:sp>
      <p:sp>
        <p:nvSpPr>
          <p:cNvPr id="3" name="Content Placeholder 2"/>
          <p:cNvSpPr>
            <a:spLocks noGrp="1"/>
          </p:cNvSpPr>
          <p:nvPr>
            <p:ph idx="1"/>
          </p:nvPr>
        </p:nvSpPr>
        <p:spPr/>
        <p:txBody>
          <a:bodyPr/>
          <a:lstStyle/>
          <a:p>
            <a:r>
              <a:rPr lang="en-US" dirty="0" smtClean="0"/>
              <a:t>Have an annotated, scored set of variants</a:t>
            </a:r>
          </a:p>
          <a:p>
            <a:r>
              <a:rPr lang="en-US" dirty="0" smtClean="0"/>
              <a:t>Have a recurrence database</a:t>
            </a:r>
          </a:p>
          <a:p>
            <a:r>
              <a:rPr lang="en-US" dirty="0" smtClean="0"/>
              <a:t>Compare each of the input variants to the dataset, and prioritize variants</a:t>
            </a:r>
          </a:p>
          <a:p>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12</a:t>
            </a:fld>
            <a:endParaRPr lang="en-US"/>
          </a:p>
        </p:txBody>
      </p:sp>
    </p:spTree>
    <p:extLst>
      <p:ext uri="{BB962C8B-B14F-4D97-AF65-F5344CB8AC3E}">
        <p14:creationId xmlns:p14="http://schemas.microsoft.com/office/powerpoint/2010/main" val="223287936"/>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Validation</a:t>
            </a:r>
            <a:endParaRPr lang="en-US" dirty="0"/>
          </a:p>
        </p:txBody>
      </p:sp>
      <p:sp>
        <p:nvSpPr>
          <p:cNvPr id="3" name="Content Placeholder 2"/>
          <p:cNvSpPr>
            <a:spLocks noGrp="1"/>
          </p:cNvSpPr>
          <p:nvPr>
            <p:ph idx="1"/>
          </p:nvPr>
        </p:nvSpPr>
        <p:spPr/>
        <p:txBody>
          <a:bodyPr/>
          <a:lstStyle/>
          <a:p>
            <a:r>
              <a:rPr lang="en-US" dirty="0"/>
              <a:t>Comparative tools</a:t>
            </a:r>
          </a:p>
          <a:p>
            <a:pPr lvl="1"/>
            <a:r>
              <a:rPr lang="en-US" dirty="0"/>
              <a:t>CADD – Combined Annotation Dependent Depletion. SVM model based on features from previous genome wide annotations.</a:t>
            </a:r>
          </a:p>
          <a:p>
            <a:pPr lvl="1"/>
            <a:r>
              <a:rPr lang="en-US" dirty="0"/>
              <a:t>GWAVA – Genome Wide Annotation of Variants.</a:t>
            </a:r>
            <a:endParaRPr lang="en-US" b="1" dirty="0" smtClean="0"/>
          </a:p>
          <a:p>
            <a:r>
              <a:rPr lang="en-US" b="1" dirty="0" smtClean="0"/>
              <a:t>Regulatory </a:t>
            </a:r>
            <a:r>
              <a:rPr lang="en-US" b="1" dirty="0" smtClean="0"/>
              <a:t>cancer variants (somatic</a:t>
            </a:r>
            <a:r>
              <a:rPr lang="en-US" b="1" dirty="0" smtClean="0"/>
              <a:t>)</a:t>
            </a:r>
            <a:endParaRPr lang="en-US" b="1" dirty="0" smtClean="0"/>
          </a:p>
          <a:p>
            <a:pPr lvl="1"/>
            <a:r>
              <a:rPr lang="en-US" b="1" dirty="0" smtClean="0"/>
              <a:t>TCGA + ICGC cancer cohorts</a:t>
            </a:r>
          </a:p>
          <a:p>
            <a:pPr lvl="1"/>
            <a:r>
              <a:rPr lang="en-US" dirty="0"/>
              <a:t>COSMIC regulatory somatic variant annotations</a:t>
            </a:r>
            <a:r>
              <a:rPr lang="en-US" sz="1200" dirty="0"/>
              <a:t> (can discuss after presentation</a:t>
            </a:r>
            <a:r>
              <a:rPr lang="en-US" sz="1200" dirty="0" smtClean="0"/>
              <a:t>)</a:t>
            </a:r>
            <a:endParaRPr lang="en-US" b="1" dirty="0" smtClean="0"/>
          </a:p>
          <a:p>
            <a:r>
              <a:rPr lang="en-US" dirty="0" err="1" smtClean="0"/>
              <a:t>Germline</a:t>
            </a:r>
            <a:r>
              <a:rPr lang="en-US" dirty="0" smtClean="0"/>
              <a:t> pathogenic variants</a:t>
            </a:r>
          </a:p>
          <a:p>
            <a:pPr lvl="1"/>
            <a:r>
              <a:rPr lang="en-US" dirty="0" smtClean="0"/>
              <a:t>Human Gene Mutation Database (HGMD)</a:t>
            </a:r>
          </a:p>
          <a:p>
            <a:pPr lvl="1"/>
            <a:r>
              <a:rPr lang="en-US" dirty="0" smtClean="0"/>
              <a:t>Human inherited diseases – 5700 genes</a:t>
            </a:r>
            <a:endParaRPr lang="en-US" dirty="0"/>
          </a:p>
          <a:p>
            <a:endParaRPr lang="en-US" dirty="0" smtClean="0"/>
          </a:p>
          <a:p>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13</a:t>
            </a:fld>
            <a:endParaRPr lang="en-US"/>
          </a:p>
        </p:txBody>
      </p:sp>
    </p:spTree>
    <p:extLst>
      <p:ext uri="{BB962C8B-B14F-4D97-AF65-F5344CB8AC3E}">
        <p14:creationId xmlns:p14="http://schemas.microsoft.com/office/powerpoint/2010/main" val="376477480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 cancer variants</a:t>
            </a:r>
            <a:endParaRPr lang="en-US" dirty="0"/>
          </a:p>
        </p:txBody>
      </p:sp>
      <p:sp>
        <p:nvSpPr>
          <p:cNvPr id="3" name="Content Placeholder 2"/>
          <p:cNvSpPr>
            <a:spLocks noGrp="1"/>
          </p:cNvSpPr>
          <p:nvPr>
            <p:ph idx="1"/>
          </p:nvPr>
        </p:nvSpPr>
        <p:spPr/>
        <p:txBody>
          <a:bodyPr/>
          <a:lstStyle/>
          <a:p>
            <a:r>
              <a:rPr lang="en-US" dirty="0" smtClean="0"/>
              <a:t>Take 1</a:t>
            </a:r>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14</a:t>
            </a:fld>
            <a:endParaRPr lang="en-US"/>
          </a:p>
        </p:txBody>
      </p:sp>
      <p:pic>
        <p:nvPicPr>
          <p:cNvPr id="6" name="Picture 5"/>
          <p:cNvPicPr>
            <a:picLocks noChangeAspect="1"/>
          </p:cNvPicPr>
          <p:nvPr/>
        </p:nvPicPr>
        <p:blipFill rotWithShape="1">
          <a:blip r:embed="rId2"/>
          <a:srcRect b="56664"/>
          <a:stretch/>
        </p:blipFill>
        <p:spPr>
          <a:xfrm>
            <a:off x="596738" y="2286808"/>
            <a:ext cx="8227546" cy="2946887"/>
          </a:xfrm>
          <a:prstGeom prst="rect">
            <a:avLst/>
          </a:prstGeom>
        </p:spPr>
      </p:pic>
      <p:sp>
        <p:nvSpPr>
          <p:cNvPr id="7" name="TextBox 6"/>
          <p:cNvSpPr txBox="1"/>
          <p:nvPr/>
        </p:nvSpPr>
        <p:spPr>
          <a:xfrm>
            <a:off x="853229" y="5233695"/>
            <a:ext cx="7833571" cy="646331"/>
          </a:xfrm>
          <a:prstGeom prst="rect">
            <a:avLst/>
          </a:prstGeom>
          <a:noFill/>
        </p:spPr>
        <p:txBody>
          <a:bodyPr wrap="square" rtlCol="0">
            <a:spAutoFit/>
          </a:bodyPr>
          <a:lstStyle/>
          <a:p>
            <a:r>
              <a:rPr lang="en-US" b="1" dirty="0" smtClean="0"/>
              <a:t>Figure 4.</a:t>
            </a:r>
            <a:r>
              <a:rPr lang="en-US" dirty="0" smtClean="0"/>
              <a:t> Score distribution of variants based on their recurrence in COSMIC and 119 breast cancer samples.</a:t>
            </a:r>
            <a:endParaRPr lang="en-US" dirty="0"/>
          </a:p>
        </p:txBody>
      </p:sp>
    </p:spTree>
    <p:extLst>
      <p:ext uri="{BB962C8B-B14F-4D97-AF65-F5344CB8AC3E}">
        <p14:creationId xmlns:p14="http://schemas.microsoft.com/office/powerpoint/2010/main" val="230638550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 cancer variants</a:t>
            </a:r>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15</a:t>
            </a:fld>
            <a:endParaRPr lang="en-US"/>
          </a:p>
        </p:txBody>
      </p:sp>
      <p:pic>
        <p:nvPicPr>
          <p:cNvPr id="6" name="Picture 5"/>
          <p:cNvPicPr/>
          <p:nvPr/>
        </p:nvPicPr>
        <p:blipFill rotWithShape="1">
          <a:blip r:embed="rId2">
            <a:extLst>
              <a:ext uri="{28A0092B-C50C-407E-A947-70E740481C1C}">
                <a14:useLocalDpi xmlns:a14="http://schemas.microsoft.com/office/drawing/2010/main" val="0"/>
              </a:ext>
            </a:extLst>
          </a:blip>
          <a:srcRect b="30366"/>
          <a:stretch/>
        </p:blipFill>
        <p:spPr>
          <a:xfrm>
            <a:off x="647962" y="1524000"/>
            <a:ext cx="7399951" cy="3055483"/>
          </a:xfrm>
          <a:prstGeom prst="rect">
            <a:avLst/>
          </a:prstGeom>
        </p:spPr>
      </p:pic>
      <p:sp>
        <p:nvSpPr>
          <p:cNvPr id="7" name="TextBox 6"/>
          <p:cNvSpPr txBox="1"/>
          <p:nvPr/>
        </p:nvSpPr>
        <p:spPr>
          <a:xfrm>
            <a:off x="853229" y="6003356"/>
            <a:ext cx="7833571" cy="369332"/>
          </a:xfrm>
          <a:prstGeom prst="rect">
            <a:avLst/>
          </a:prstGeom>
          <a:noFill/>
        </p:spPr>
        <p:txBody>
          <a:bodyPr wrap="square" rtlCol="0">
            <a:spAutoFit/>
          </a:bodyPr>
          <a:lstStyle/>
          <a:p>
            <a:r>
              <a:rPr lang="en-US" b="1" dirty="0" smtClean="0"/>
              <a:t>Figure </a:t>
            </a:r>
            <a:r>
              <a:rPr lang="en-US" b="1" dirty="0" smtClean="0"/>
              <a:t>S6.</a:t>
            </a:r>
            <a:r>
              <a:rPr lang="en-US" dirty="0" smtClean="0"/>
              <a:t> </a:t>
            </a:r>
            <a:r>
              <a:rPr lang="en-US" dirty="0" smtClean="0"/>
              <a:t>Comparison of GWAVA and CADD using Breast Cancer set</a:t>
            </a:r>
            <a:endParaRPr lang="en-US" dirty="0"/>
          </a:p>
        </p:txBody>
      </p:sp>
      <p:pic>
        <p:nvPicPr>
          <p:cNvPr id="8" name="Picture 7"/>
          <p:cNvPicPr/>
          <p:nvPr/>
        </p:nvPicPr>
        <p:blipFill rotWithShape="1">
          <a:blip r:embed="rId2">
            <a:extLst>
              <a:ext uri="{28A0092B-C50C-407E-A947-70E740481C1C}">
                <a14:useLocalDpi xmlns:a14="http://schemas.microsoft.com/office/drawing/2010/main" val="0"/>
              </a:ext>
            </a:extLst>
          </a:blip>
          <a:srcRect l="11069" t="75808" r="7794" b="3729"/>
          <a:stretch/>
        </p:blipFill>
        <p:spPr>
          <a:xfrm>
            <a:off x="647962" y="4502515"/>
            <a:ext cx="7647636" cy="1536652"/>
          </a:xfrm>
          <a:prstGeom prst="rect">
            <a:avLst/>
          </a:prstGeom>
        </p:spPr>
      </p:pic>
    </p:spTree>
    <p:extLst>
      <p:ext uri="{BB962C8B-B14F-4D97-AF65-F5344CB8AC3E}">
        <p14:creationId xmlns:p14="http://schemas.microsoft.com/office/powerpoint/2010/main" val="2843002579"/>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Validation</a:t>
            </a:r>
            <a:endParaRPr lang="en-US" dirty="0"/>
          </a:p>
        </p:txBody>
      </p:sp>
      <p:sp>
        <p:nvSpPr>
          <p:cNvPr id="3" name="Content Placeholder 2"/>
          <p:cNvSpPr>
            <a:spLocks noGrp="1"/>
          </p:cNvSpPr>
          <p:nvPr>
            <p:ph idx="1"/>
          </p:nvPr>
        </p:nvSpPr>
        <p:spPr/>
        <p:txBody>
          <a:bodyPr/>
          <a:lstStyle/>
          <a:p>
            <a:r>
              <a:rPr lang="en-US" dirty="0" smtClean="0"/>
              <a:t>Regulatory cancer variants (somatic</a:t>
            </a:r>
            <a:r>
              <a:rPr lang="en-US" dirty="0" smtClean="0"/>
              <a:t>)</a:t>
            </a:r>
            <a:endParaRPr lang="en-US" dirty="0" smtClean="0"/>
          </a:p>
          <a:p>
            <a:pPr lvl="1"/>
            <a:r>
              <a:rPr lang="en-US" dirty="0" smtClean="0"/>
              <a:t>TCGA + ICGC cancer cohorts</a:t>
            </a:r>
          </a:p>
          <a:p>
            <a:pPr lvl="1"/>
            <a:r>
              <a:rPr lang="en-US" dirty="0" smtClean="0"/>
              <a:t>COSMIC regulatory somatic variant </a:t>
            </a:r>
            <a:r>
              <a:rPr lang="en-US" dirty="0" smtClean="0"/>
              <a:t>annotations</a:t>
            </a:r>
            <a:r>
              <a:rPr lang="en-US" sz="1200" dirty="0" smtClean="0"/>
              <a:t> (can discuss after presentation)</a:t>
            </a:r>
            <a:endParaRPr lang="en-US" dirty="0" smtClean="0"/>
          </a:p>
          <a:p>
            <a:r>
              <a:rPr lang="en-US" b="1" dirty="0" err="1" smtClean="0"/>
              <a:t>Germline</a:t>
            </a:r>
            <a:r>
              <a:rPr lang="en-US" b="1" dirty="0" smtClean="0"/>
              <a:t> pathogenic variants</a:t>
            </a:r>
          </a:p>
          <a:p>
            <a:pPr lvl="1"/>
            <a:r>
              <a:rPr lang="en-US" b="1" dirty="0" smtClean="0"/>
              <a:t>Human Gene Mutation Database (HGMD)</a:t>
            </a:r>
          </a:p>
          <a:p>
            <a:pPr lvl="1"/>
            <a:r>
              <a:rPr lang="en-US" b="1" dirty="0" smtClean="0"/>
              <a:t>Human inherited diseases – 5700 genes</a:t>
            </a:r>
            <a:endParaRPr lang="en-US" b="1" dirty="0"/>
          </a:p>
          <a:p>
            <a:r>
              <a:rPr lang="en-US" dirty="0" smtClean="0"/>
              <a:t>Comparative tools</a:t>
            </a:r>
          </a:p>
          <a:p>
            <a:pPr lvl="1"/>
            <a:r>
              <a:rPr lang="en-US" dirty="0" smtClean="0"/>
              <a:t>CADD – Combined Annotation Dependent Depletion</a:t>
            </a:r>
            <a:r>
              <a:rPr lang="en-US" dirty="0"/>
              <a:t>. SVM model based on features from previous genome wide </a:t>
            </a:r>
            <a:r>
              <a:rPr lang="en-US" dirty="0" smtClean="0"/>
              <a:t>annotations.</a:t>
            </a:r>
          </a:p>
          <a:p>
            <a:pPr lvl="1"/>
            <a:r>
              <a:rPr lang="en-US" dirty="0" smtClean="0"/>
              <a:t>GWAVA – Genome Wide Annotation of Variants.</a:t>
            </a:r>
          </a:p>
          <a:p>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16</a:t>
            </a:fld>
            <a:endParaRPr lang="en-US"/>
          </a:p>
        </p:txBody>
      </p:sp>
    </p:spTree>
    <p:extLst>
      <p:ext uri="{BB962C8B-B14F-4D97-AF65-F5344CB8AC3E}">
        <p14:creationId xmlns:p14="http://schemas.microsoft.com/office/powerpoint/2010/main" val="371980694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 </a:t>
            </a:r>
            <a:r>
              <a:rPr lang="en-US" dirty="0" err="1" smtClean="0"/>
              <a:t>germline</a:t>
            </a:r>
            <a:r>
              <a:rPr lang="en-US" dirty="0" smtClean="0"/>
              <a:t> variants</a:t>
            </a:r>
            <a:endParaRPr lang="en-US" dirty="0"/>
          </a:p>
        </p:txBody>
      </p:sp>
      <p:sp>
        <p:nvSpPr>
          <p:cNvPr id="3" name="Content Placeholder 2"/>
          <p:cNvSpPr>
            <a:spLocks noGrp="1"/>
          </p:cNvSpPr>
          <p:nvPr>
            <p:ph idx="1"/>
          </p:nvPr>
        </p:nvSpPr>
        <p:spPr/>
        <p:txBody>
          <a:bodyPr/>
          <a:lstStyle/>
          <a:p>
            <a:r>
              <a:rPr lang="en-US" dirty="0" smtClean="0"/>
              <a:t>Ranked HGMD variants higher than the controls</a:t>
            </a:r>
          </a:p>
          <a:p>
            <a:r>
              <a:rPr lang="en-US" dirty="0" smtClean="0"/>
              <a:t>Hence, the prioritization works</a:t>
            </a:r>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17</a:t>
            </a:fld>
            <a:endParaRPr lang="en-US"/>
          </a:p>
        </p:txBody>
      </p:sp>
      <p:pic>
        <p:nvPicPr>
          <p:cNvPr id="6" name="Picture 5"/>
          <p:cNvPicPr>
            <a:picLocks noChangeAspect="1"/>
          </p:cNvPicPr>
          <p:nvPr/>
        </p:nvPicPr>
        <p:blipFill rotWithShape="1">
          <a:blip r:embed="rId3"/>
          <a:srcRect t="43032" r="49017" b="14803"/>
          <a:stretch/>
        </p:blipFill>
        <p:spPr>
          <a:xfrm>
            <a:off x="2375600" y="2796435"/>
            <a:ext cx="4667303" cy="3495899"/>
          </a:xfrm>
          <a:prstGeom prst="rect">
            <a:avLst/>
          </a:prstGeom>
        </p:spPr>
      </p:pic>
      <p:sp>
        <p:nvSpPr>
          <p:cNvPr id="7" name="TextBox 6"/>
          <p:cNvSpPr txBox="1"/>
          <p:nvPr/>
        </p:nvSpPr>
        <p:spPr>
          <a:xfrm>
            <a:off x="996924" y="6292334"/>
            <a:ext cx="7689876" cy="369332"/>
          </a:xfrm>
          <a:prstGeom prst="rect">
            <a:avLst/>
          </a:prstGeom>
          <a:noFill/>
        </p:spPr>
        <p:txBody>
          <a:bodyPr wrap="none" rtlCol="0">
            <a:spAutoFit/>
          </a:bodyPr>
          <a:lstStyle/>
          <a:p>
            <a:r>
              <a:rPr lang="en-US" b="1" dirty="0" smtClean="0"/>
              <a:t>Figure 4. </a:t>
            </a:r>
            <a:r>
              <a:rPr lang="en-US" dirty="0" smtClean="0"/>
              <a:t>Prediction scores for regulatory elements in HGMD and controls</a:t>
            </a:r>
            <a:endParaRPr lang="en-US" dirty="0"/>
          </a:p>
        </p:txBody>
      </p:sp>
      <p:sp>
        <p:nvSpPr>
          <p:cNvPr id="8" name="Right Bracket 7"/>
          <p:cNvSpPr/>
          <p:nvPr/>
        </p:nvSpPr>
        <p:spPr>
          <a:xfrm>
            <a:off x="4451726" y="3040161"/>
            <a:ext cx="153951" cy="307864"/>
          </a:xfrm>
          <a:prstGeom prst="rightBracket">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9" name="Left Arrow 8"/>
          <p:cNvSpPr/>
          <p:nvPr/>
        </p:nvSpPr>
        <p:spPr>
          <a:xfrm>
            <a:off x="4643630" y="3110714"/>
            <a:ext cx="3348416" cy="192415"/>
          </a:xfrm>
          <a:prstGeom prst="leftArrow">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3321661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Drawbacks</a:t>
            </a:r>
            <a:endParaRPr lang="en-US" dirty="0"/>
          </a:p>
        </p:txBody>
      </p:sp>
      <p:sp>
        <p:nvSpPr>
          <p:cNvPr id="3" name="Content Placeholder 2"/>
          <p:cNvSpPr>
            <a:spLocks noGrp="1"/>
          </p:cNvSpPr>
          <p:nvPr>
            <p:ph idx="1"/>
          </p:nvPr>
        </p:nvSpPr>
        <p:spPr/>
        <p:txBody>
          <a:bodyPr/>
          <a:lstStyle/>
          <a:p>
            <a:r>
              <a:rPr lang="en-US" dirty="0" smtClean="0"/>
              <a:t>Prioritization o– what? Oh look, score distributions</a:t>
            </a:r>
            <a:r>
              <a:rPr lang="en-US" dirty="0" smtClean="0"/>
              <a:t>!</a:t>
            </a:r>
          </a:p>
          <a:p>
            <a:r>
              <a:rPr lang="en-US" dirty="0"/>
              <a:t>Comparison with other tools is hand wavy</a:t>
            </a:r>
          </a:p>
          <a:p>
            <a:pPr lvl="1"/>
            <a:r>
              <a:rPr lang="en-US" dirty="0"/>
              <a:t>using only 2 TERT variants to prove ‘we are better</a:t>
            </a:r>
            <a:r>
              <a:rPr lang="en-US" dirty="0" smtClean="0"/>
              <a:t>’</a:t>
            </a:r>
            <a:endParaRPr lang="en-US" dirty="0" smtClean="0"/>
          </a:p>
          <a:p>
            <a:r>
              <a:rPr lang="en-US" dirty="0" smtClean="0"/>
              <a:t>Only show results from large cancer datasets (with relatively lower average mutational load)</a:t>
            </a:r>
          </a:p>
          <a:p>
            <a:r>
              <a:rPr lang="en-US" dirty="0" smtClean="0"/>
              <a:t>Unsatisfactory </a:t>
            </a:r>
            <a:r>
              <a:rPr lang="en-US" dirty="0" smtClean="0"/>
              <a:t>treatment </a:t>
            </a:r>
            <a:r>
              <a:rPr lang="en-US" dirty="0"/>
              <a:t>of results for </a:t>
            </a:r>
            <a:r>
              <a:rPr lang="en-US" dirty="0" err="1"/>
              <a:t>germline</a:t>
            </a:r>
            <a:r>
              <a:rPr lang="en-US" dirty="0"/>
              <a:t> pathogenic variant </a:t>
            </a:r>
            <a:r>
              <a:rPr lang="en-US" dirty="0" smtClean="0"/>
              <a:t>ranking</a:t>
            </a:r>
          </a:p>
          <a:p>
            <a:pPr lvl="1"/>
            <a:r>
              <a:rPr lang="en-US" dirty="0" smtClean="0"/>
              <a:t>Role of regulatory elements in hereditary diseases is more well studied</a:t>
            </a:r>
          </a:p>
          <a:p>
            <a:pPr lvl="1"/>
            <a:r>
              <a:rPr lang="en-US" dirty="0"/>
              <a:t>β-thalassemia, hemophilia and </a:t>
            </a:r>
            <a:r>
              <a:rPr lang="en-US" dirty="0" smtClean="0"/>
              <a:t>atherosclerosis</a:t>
            </a:r>
            <a:r>
              <a:rPr lang="en-US" baseline="30000" dirty="0" smtClean="0"/>
              <a:t>1</a:t>
            </a:r>
          </a:p>
          <a:p>
            <a:pPr lvl="1"/>
            <a:r>
              <a:rPr lang="en-US" dirty="0" smtClean="0"/>
              <a:t>‘We called variants, variants’</a:t>
            </a:r>
          </a:p>
          <a:p>
            <a:pPr lvl="1"/>
            <a:endParaRPr lang="en-US" dirty="0" smtClean="0"/>
          </a:p>
          <a:p>
            <a:endParaRPr lang="en-US" dirty="0" smtClean="0"/>
          </a:p>
          <a:p>
            <a:pPr lvl="1"/>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18</a:t>
            </a:fld>
            <a:endParaRPr lang="en-US"/>
          </a:p>
        </p:txBody>
      </p:sp>
      <p:sp>
        <p:nvSpPr>
          <p:cNvPr id="7" name="Rectangle 6"/>
          <p:cNvSpPr/>
          <p:nvPr/>
        </p:nvSpPr>
        <p:spPr>
          <a:xfrm>
            <a:off x="207125" y="6592452"/>
            <a:ext cx="6058169" cy="246221"/>
          </a:xfrm>
          <a:prstGeom prst="rect">
            <a:avLst/>
          </a:prstGeom>
        </p:spPr>
        <p:txBody>
          <a:bodyPr wrap="none">
            <a:spAutoFit/>
          </a:bodyPr>
          <a:lstStyle/>
          <a:p>
            <a:r>
              <a:rPr lang="is-IS" sz="1000" dirty="0" smtClean="0"/>
              <a:t>1. Cis regulatory mutations in human disease. Brief Funct Genomic Proteomics 2009 </a:t>
            </a:r>
            <a:r>
              <a:rPr lang="is-IS" sz="1000" dirty="0"/>
              <a:t>Jul; 8(4): 310–316</a:t>
            </a:r>
            <a:endParaRPr lang="en-US" sz="1000" dirty="0"/>
          </a:p>
        </p:txBody>
      </p:sp>
    </p:spTree>
    <p:extLst>
      <p:ext uri="{BB962C8B-B14F-4D97-AF65-F5344CB8AC3E}">
        <p14:creationId xmlns:p14="http://schemas.microsoft.com/office/powerpoint/2010/main" val="4266291401"/>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Important considerations</a:t>
            </a:r>
            <a:endParaRPr lang="en-US" dirty="0"/>
          </a:p>
        </p:txBody>
      </p:sp>
      <p:sp>
        <p:nvSpPr>
          <p:cNvPr id="3" name="Content Placeholder 2"/>
          <p:cNvSpPr>
            <a:spLocks noGrp="1"/>
          </p:cNvSpPr>
          <p:nvPr>
            <p:ph idx="1"/>
          </p:nvPr>
        </p:nvSpPr>
        <p:spPr/>
        <p:txBody>
          <a:bodyPr/>
          <a:lstStyle/>
          <a:p>
            <a:r>
              <a:rPr lang="en-US" dirty="0" smtClean="0"/>
              <a:t>Driver mutations may vary across </a:t>
            </a:r>
            <a:r>
              <a:rPr lang="en-US" dirty="0" err="1" smtClean="0"/>
              <a:t>tumours</a:t>
            </a:r>
            <a:endParaRPr lang="en-US" dirty="0" smtClean="0"/>
          </a:p>
          <a:p>
            <a:pPr lvl="1"/>
            <a:r>
              <a:rPr lang="en-US" dirty="0" smtClean="0"/>
              <a:t>Such drivers will not show recurrence across samples</a:t>
            </a:r>
          </a:p>
          <a:p>
            <a:pPr lvl="1"/>
            <a:r>
              <a:rPr lang="en-US" dirty="0" smtClean="0"/>
              <a:t>Option to not add extra weight for cohort-wide recurrence (of mutation, or regulatory element)</a:t>
            </a:r>
          </a:p>
          <a:p>
            <a:r>
              <a:rPr lang="en-US" dirty="0" smtClean="0"/>
              <a:t>Recurrence based method may also not be as successful in small sample sizes</a:t>
            </a:r>
          </a:p>
          <a:p>
            <a:pPr lvl="1"/>
            <a:r>
              <a:rPr lang="en-US" dirty="0" smtClean="0"/>
              <a:t>Generated a ‘recurrence database’ to support annotations</a:t>
            </a:r>
          </a:p>
          <a:p>
            <a:pPr lvl="1"/>
            <a:endParaRPr lang="en-US" dirty="0" smtClean="0"/>
          </a:p>
          <a:p>
            <a:pPr lvl="1"/>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19</a:t>
            </a:fld>
            <a:endParaRPr lang="en-US"/>
          </a:p>
        </p:txBody>
      </p:sp>
    </p:spTree>
    <p:extLst>
      <p:ext uri="{BB962C8B-B14F-4D97-AF65-F5344CB8AC3E}">
        <p14:creationId xmlns:p14="http://schemas.microsoft.com/office/powerpoint/2010/main" val="406525516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hunt is on</a:t>
            </a:r>
            <a:r>
              <a:rPr lang="is-IS" dirty="0" smtClean="0"/>
              <a:t>…</a:t>
            </a:r>
            <a:endParaRPr lang="en-US" dirty="0"/>
          </a:p>
        </p:txBody>
      </p:sp>
      <p:sp>
        <p:nvSpPr>
          <p:cNvPr id="3" name="Content Placeholder 2"/>
          <p:cNvSpPr>
            <a:spLocks noGrp="1"/>
          </p:cNvSpPr>
          <p:nvPr>
            <p:ph idx="1"/>
          </p:nvPr>
        </p:nvSpPr>
        <p:spPr>
          <a:xfrm>
            <a:off x="243751" y="1600200"/>
            <a:ext cx="5978399" cy="4876800"/>
          </a:xfrm>
        </p:spPr>
        <p:txBody>
          <a:bodyPr/>
          <a:lstStyle/>
          <a:p>
            <a:pPr lvl="1"/>
            <a:r>
              <a:rPr lang="en-US" dirty="0" smtClean="0"/>
              <a:t>DNA damage is at the root of</a:t>
            </a:r>
          </a:p>
          <a:p>
            <a:pPr lvl="2"/>
            <a:r>
              <a:rPr lang="en-US" dirty="0" smtClean="0"/>
              <a:t>Hereditary diseases</a:t>
            </a:r>
          </a:p>
          <a:p>
            <a:pPr lvl="2"/>
            <a:r>
              <a:rPr lang="en-US" dirty="0" smtClean="0"/>
              <a:t>Cancer formation and evolution</a:t>
            </a:r>
          </a:p>
          <a:p>
            <a:pPr lvl="1"/>
            <a:r>
              <a:rPr lang="en-US" dirty="0"/>
              <a:t>Millions of single nucleotide polymorphisms</a:t>
            </a:r>
          </a:p>
          <a:p>
            <a:pPr lvl="1"/>
            <a:r>
              <a:rPr lang="en-US" dirty="0"/>
              <a:t>(Hundreds of) thousands of single nucleotide </a:t>
            </a:r>
            <a:r>
              <a:rPr lang="en-US" dirty="0" smtClean="0"/>
              <a:t>variants per </a:t>
            </a:r>
            <a:r>
              <a:rPr lang="en-US" dirty="0" err="1" smtClean="0"/>
              <a:t>tumour</a:t>
            </a:r>
            <a:r>
              <a:rPr lang="en-US" dirty="0" smtClean="0"/>
              <a:t> </a:t>
            </a:r>
            <a:r>
              <a:rPr lang="en-US" dirty="0" smtClean="0"/>
              <a:t>sample</a:t>
            </a:r>
          </a:p>
          <a:p>
            <a:pPr lvl="1"/>
            <a:r>
              <a:rPr lang="en-US" dirty="0" smtClean="0"/>
              <a:t>Average mutation rate per normal cell division = 1.1</a:t>
            </a:r>
            <a:endParaRPr lang="en-US" dirty="0" smtClean="0"/>
          </a:p>
          <a:p>
            <a:pPr lvl="1"/>
            <a:r>
              <a:rPr lang="en-US" dirty="0" smtClean="0"/>
              <a:t>Acquisition of mutations</a:t>
            </a:r>
          </a:p>
          <a:p>
            <a:pPr lvl="2"/>
            <a:r>
              <a:rPr lang="en-US" dirty="0" smtClean="0"/>
              <a:t>Primary (driver)</a:t>
            </a:r>
          </a:p>
          <a:p>
            <a:pPr lvl="2"/>
            <a:r>
              <a:rPr lang="en-US" dirty="0" smtClean="0"/>
              <a:t>Passenger</a:t>
            </a:r>
          </a:p>
          <a:p>
            <a:pPr lvl="1"/>
            <a:r>
              <a:rPr lang="en-US" dirty="0" smtClean="0"/>
              <a:t>Looking for causal variants is not an easy job!</a:t>
            </a:r>
          </a:p>
          <a:p>
            <a:pPr lvl="2"/>
            <a:endParaRPr lang="en-US" dirty="0" smtClean="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dirty="0"/>
          </a:p>
        </p:txBody>
      </p:sp>
      <p:sp>
        <p:nvSpPr>
          <p:cNvPr id="5" name="Slide Number Placeholder 4"/>
          <p:cNvSpPr>
            <a:spLocks noGrp="1"/>
          </p:cNvSpPr>
          <p:nvPr>
            <p:ph type="sldNum" sz="quarter" idx="12"/>
          </p:nvPr>
        </p:nvSpPr>
        <p:spPr/>
        <p:txBody>
          <a:bodyPr/>
          <a:lstStyle/>
          <a:p>
            <a:fld id="{0CFEC368-1D7A-4F81-ABF6-AE0E36BAF64C}" type="slidenum">
              <a:rPr lang="en-US" smtClean="0"/>
              <a:pPr/>
              <a:t>2</a:t>
            </a:fld>
            <a:endParaRPr lang="en-US"/>
          </a:p>
        </p:txBody>
      </p:sp>
      <p:pic>
        <p:nvPicPr>
          <p:cNvPr id="10" name="Picture 9"/>
          <p:cNvPicPr>
            <a:picLocks noChangeAspect="1"/>
          </p:cNvPicPr>
          <p:nvPr/>
        </p:nvPicPr>
        <p:blipFill>
          <a:blip r:embed="rId2"/>
          <a:stretch>
            <a:fillRect/>
          </a:stretch>
        </p:blipFill>
        <p:spPr>
          <a:xfrm>
            <a:off x="5978399" y="3764504"/>
            <a:ext cx="2997200" cy="2946400"/>
          </a:xfrm>
          <a:prstGeom prst="rect">
            <a:avLst/>
          </a:prstGeom>
        </p:spPr>
      </p:pic>
    </p:spTree>
    <p:extLst>
      <p:ext uri="{BB962C8B-B14F-4D97-AF65-F5344CB8AC3E}">
        <p14:creationId xmlns:p14="http://schemas.microsoft.com/office/powerpoint/2010/main" val="390889079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20</a:t>
            </a:fld>
            <a:endParaRPr lang="en-US"/>
          </a:p>
        </p:txBody>
      </p:sp>
      <p:pic>
        <p:nvPicPr>
          <p:cNvPr id="6" name="Picture 5"/>
          <p:cNvPicPr>
            <a:picLocks noChangeAspect="1"/>
          </p:cNvPicPr>
          <p:nvPr/>
        </p:nvPicPr>
        <p:blipFill rotWithShape="1">
          <a:blip r:embed="rId2"/>
          <a:srcRect l="476" t="712" r="73237" b="40778"/>
          <a:stretch/>
        </p:blipFill>
        <p:spPr>
          <a:xfrm>
            <a:off x="3396322" y="1572868"/>
            <a:ext cx="2403697" cy="4012681"/>
          </a:xfrm>
          <a:prstGeom prst="rect">
            <a:avLst/>
          </a:prstGeom>
        </p:spPr>
      </p:pic>
    </p:spTree>
    <p:extLst>
      <p:ext uri="{BB962C8B-B14F-4D97-AF65-F5344CB8AC3E}">
        <p14:creationId xmlns:p14="http://schemas.microsoft.com/office/powerpoint/2010/main" val="58477476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directions</a:t>
            </a:r>
            <a:endParaRPr lang="en-US" dirty="0"/>
          </a:p>
        </p:txBody>
      </p:sp>
      <p:sp>
        <p:nvSpPr>
          <p:cNvPr id="3" name="Content Placeholder 2"/>
          <p:cNvSpPr>
            <a:spLocks noGrp="1"/>
          </p:cNvSpPr>
          <p:nvPr>
            <p:ph idx="1"/>
          </p:nvPr>
        </p:nvSpPr>
        <p:spPr>
          <a:xfrm>
            <a:off x="457200" y="1600200"/>
            <a:ext cx="8229600" cy="4876800"/>
          </a:xfrm>
        </p:spPr>
        <p:txBody>
          <a:bodyPr/>
          <a:lstStyle/>
          <a:p>
            <a:r>
              <a:rPr lang="en-US" dirty="0" smtClean="0"/>
              <a:t>Validation </a:t>
            </a:r>
            <a:r>
              <a:rPr lang="en-US" dirty="0" smtClean="0"/>
              <a:t>with new target regulatory mutations</a:t>
            </a:r>
          </a:p>
          <a:p>
            <a:pPr lvl="1"/>
            <a:r>
              <a:rPr lang="en-US" b="1" dirty="0"/>
              <a:t>TERT</a:t>
            </a:r>
            <a:r>
              <a:rPr lang="en-US" dirty="0"/>
              <a:t>, PLEKHS1, WDR74, </a:t>
            </a:r>
            <a:r>
              <a:rPr lang="en-US" dirty="0" smtClean="0"/>
              <a:t>SDHD</a:t>
            </a:r>
            <a:r>
              <a:rPr lang="en-US" baseline="30000" dirty="0" smtClean="0"/>
              <a:t>1</a:t>
            </a:r>
            <a:endParaRPr lang="en-US" dirty="0"/>
          </a:p>
          <a:p>
            <a:r>
              <a:rPr lang="en-US" dirty="0" smtClean="0"/>
              <a:t>Other tools for comparison</a:t>
            </a:r>
          </a:p>
          <a:p>
            <a:pPr lvl="1"/>
            <a:r>
              <a:rPr lang="en-US" dirty="0"/>
              <a:t>Segway implements a dynamic Bayesian network method using the aforementioned </a:t>
            </a:r>
            <a:r>
              <a:rPr lang="en-US" dirty="0" err="1"/>
              <a:t>biofeatures</a:t>
            </a:r>
            <a:r>
              <a:rPr lang="en-US" dirty="0"/>
              <a:t> (</a:t>
            </a:r>
            <a:r>
              <a:rPr lang="en-US" dirty="0" err="1"/>
              <a:t>ChIP-seq</a:t>
            </a:r>
            <a:r>
              <a:rPr lang="en-US" dirty="0"/>
              <a:t> and DHS signals) to identify patterns associated with transcription start sites, gene boundaries, enhancers, and other transcription regulators in an unsupervised approach</a:t>
            </a:r>
            <a:r>
              <a:rPr lang="en-US" dirty="0" smtClean="0"/>
              <a:t>.</a:t>
            </a:r>
          </a:p>
          <a:p>
            <a:r>
              <a:rPr lang="en-US" dirty="0" smtClean="0"/>
              <a:t>Studying </a:t>
            </a:r>
            <a:r>
              <a:rPr lang="en-US" dirty="0" err="1" smtClean="0"/>
              <a:t>kataegis</a:t>
            </a:r>
            <a:r>
              <a:rPr lang="en-US" dirty="0" smtClean="0"/>
              <a:t> </a:t>
            </a:r>
            <a:r>
              <a:rPr lang="en-US" dirty="0"/>
              <a:t>(regions of </a:t>
            </a:r>
            <a:r>
              <a:rPr lang="en-US" dirty="0" err="1"/>
              <a:t>hypermutation</a:t>
            </a:r>
            <a:r>
              <a:rPr lang="en-US" dirty="0"/>
              <a:t>)</a:t>
            </a:r>
          </a:p>
          <a:p>
            <a:pPr lvl="1"/>
            <a:r>
              <a:rPr lang="en-US" dirty="0"/>
              <a:t>Associated with somatic rearrangement events</a:t>
            </a:r>
          </a:p>
          <a:p>
            <a:pPr lvl="1"/>
            <a:r>
              <a:rPr lang="en-US" dirty="0"/>
              <a:t>APOBEC family</a:t>
            </a:r>
            <a:endParaRPr lang="en-US" dirty="0"/>
          </a:p>
          <a:p>
            <a:pPr lvl="1"/>
            <a:endParaRPr lang="en-US" dirty="0"/>
          </a:p>
          <a:p>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21</a:t>
            </a:fld>
            <a:endParaRPr lang="en-US"/>
          </a:p>
        </p:txBody>
      </p:sp>
      <p:sp>
        <p:nvSpPr>
          <p:cNvPr id="6" name="Rectangle 5"/>
          <p:cNvSpPr/>
          <p:nvPr/>
        </p:nvSpPr>
        <p:spPr>
          <a:xfrm>
            <a:off x="214761" y="6597882"/>
            <a:ext cx="6417530" cy="246221"/>
          </a:xfrm>
          <a:prstGeom prst="rect">
            <a:avLst/>
          </a:prstGeom>
        </p:spPr>
        <p:txBody>
          <a:bodyPr wrap="none">
            <a:spAutoFit/>
          </a:bodyPr>
          <a:lstStyle/>
          <a:p>
            <a:r>
              <a:rPr lang="cs-CZ" sz="1000" dirty="0" smtClean="0"/>
              <a:t>1. Genome-</a:t>
            </a:r>
            <a:r>
              <a:rPr lang="cs-CZ" sz="1000" dirty="0" err="1" smtClean="0"/>
              <a:t>wide</a:t>
            </a:r>
            <a:r>
              <a:rPr lang="cs-CZ" sz="1000" dirty="0" smtClean="0"/>
              <a:t> </a:t>
            </a:r>
            <a:r>
              <a:rPr lang="cs-CZ" sz="1000" dirty="0" err="1" smtClean="0"/>
              <a:t>analysis</a:t>
            </a:r>
            <a:r>
              <a:rPr lang="cs-CZ" sz="1000" dirty="0" smtClean="0"/>
              <a:t> </a:t>
            </a:r>
            <a:r>
              <a:rPr lang="cs-CZ" sz="1000" dirty="0" err="1" smtClean="0"/>
              <a:t>of</a:t>
            </a:r>
            <a:r>
              <a:rPr lang="cs-CZ" sz="1000" dirty="0" smtClean="0"/>
              <a:t> </a:t>
            </a:r>
            <a:r>
              <a:rPr lang="cs-CZ" sz="1000" dirty="0" err="1" smtClean="0"/>
              <a:t>noncoding</a:t>
            </a:r>
            <a:r>
              <a:rPr lang="cs-CZ" sz="1000" dirty="0" smtClean="0"/>
              <a:t> </a:t>
            </a:r>
            <a:r>
              <a:rPr lang="cs-CZ" sz="1000" dirty="0" err="1" smtClean="0"/>
              <a:t>regulatory</a:t>
            </a:r>
            <a:r>
              <a:rPr lang="cs-CZ" sz="1000" dirty="0" smtClean="0"/>
              <a:t> </a:t>
            </a:r>
            <a:r>
              <a:rPr lang="cs-CZ" sz="1000" dirty="0" err="1" smtClean="0"/>
              <a:t>mutations</a:t>
            </a:r>
            <a:r>
              <a:rPr lang="cs-CZ" sz="1000" dirty="0" smtClean="0"/>
              <a:t> in </a:t>
            </a:r>
            <a:r>
              <a:rPr lang="cs-CZ" sz="1000" dirty="0" err="1" smtClean="0"/>
              <a:t>cancer</a:t>
            </a:r>
            <a:r>
              <a:rPr lang="cs-CZ" sz="1000" dirty="0" smtClean="0"/>
              <a:t>. </a:t>
            </a:r>
            <a:r>
              <a:rPr lang="cs-CZ" sz="1000" i="1" dirty="0" err="1" smtClean="0"/>
              <a:t>Nature</a:t>
            </a:r>
            <a:r>
              <a:rPr lang="cs-CZ" sz="1000" i="1" dirty="0" smtClean="0"/>
              <a:t> </a:t>
            </a:r>
            <a:r>
              <a:rPr lang="cs-CZ" sz="1000" i="1" dirty="0" err="1"/>
              <a:t>Genetics</a:t>
            </a:r>
            <a:r>
              <a:rPr lang="cs-CZ" sz="1000" dirty="0"/>
              <a:t> </a:t>
            </a:r>
            <a:r>
              <a:rPr lang="cs-CZ" sz="1000" b="1" dirty="0"/>
              <a:t>46</a:t>
            </a:r>
            <a:r>
              <a:rPr lang="cs-CZ" sz="1000" dirty="0"/>
              <a:t>, 1160–1165 (2014)</a:t>
            </a:r>
            <a:endParaRPr lang="en-US" sz="1000" dirty="0"/>
          </a:p>
        </p:txBody>
      </p:sp>
    </p:spTree>
    <p:extLst>
      <p:ext uri="{BB962C8B-B14F-4D97-AF65-F5344CB8AC3E}">
        <p14:creationId xmlns:p14="http://schemas.microsoft.com/office/powerpoint/2010/main" val="3060421810"/>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 cancer variants</a:t>
            </a:r>
            <a:endParaRPr lang="en-US" dirty="0"/>
          </a:p>
        </p:txBody>
      </p:sp>
      <p:sp>
        <p:nvSpPr>
          <p:cNvPr id="3" name="Content Placeholder 2"/>
          <p:cNvSpPr>
            <a:spLocks noGrp="1"/>
          </p:cNvSpPr>
          <p:nvPr>
            <p:ph idx="1"/>
          </p:nvPr>
        </p:nvSpPr>
        <p:spPr/>
        <p:txBody>
          <a:bodyPr/>
          <a:lstStyle/>
          <a:p>
            <a:r>
              <a:rPr lang="en-US" dirty="0" smtClean="0"/>
              <a:t>Take 2 (using recurrence database)</a:t>
            </a:r>
          </a:p>
          <a:p>
            <a:pPr lvl="1"/>
            <a:r>
              <a:rPr lang="en-US" dirty="0" smtClean="0"/>
              <a:t>1 </a:t>
            </a:r>
            <a:r>
              <a:rPr lang="en-US" dirty="0" err="1" smtClean="0"/>
              <a:t>Medulloblastoma</a:t>
            </a:r>
            <a:r>
              <a:rPr lang="en-US" dirty="0" smtClean="0"/>
              <a:t> sample (only 2/100 samples had </a:t>
            </a:r>
            <a:r>
              <a:rPr lang="en-US" dirty="0" smtClean="0"/>
              <a:t>TERT mutations)</a:t>
            </a:r>
            <a:endParaRPr lang="en-US" dirty="0" smtClean="0"/>
          </a:p>
          <a:p>
            <a:pPr lvl="1"/>
            <a:r>
              <a:rPr lang="en-US" dirty="0" smtClean="0"/>
              <a:t>2183 somatic SNVs</a:t>
            </a:r>
          </a:p>
          <a:p>
            <a:pPr lvl="1"/>
            <a:r>
              <a:rPr lang="en-US" dirty="0" smtClean="0"/>
              <a:t>Ranked TERT promoter mutation 2</a:t>
            </a:r>
            <a:r>
              <a:rPr lang="en-US" baseline="30000" dirty="0" smtClean="0"/>
              <a:t>nd</a:t>
            </a:r>
            <a:endParaRPr lang="en-US" dirty="0" smtClean="0"/>
          </a:p>
          <a:p>
            <a:pPr lvl="1"/>
            <a:r>
              <a:rPr lang="en-US" dirty="0" smtClean="0"/>
              <a:t>Other methods were just oh so bad</a:t>
            </a:r>
            <a:r>
              <a:rPr lang="is-IS" dirty="0" smtClean="0"/>
              <a:t>…</a:t>
            </a:r>
            <a:r>
              <a:rPr lang="is-IS" dirty="0" smtClean="0"/>
              <a:t>.</a:t>
            </a:r>
          </a:p>
          <a:p>
            <a:pPr lvl="1"/>
            <a:endParaRPr lang="is-IS" dirty="0"/>
          </a:p>
          <a:p>
            <a:r>
              <a:rPr lang="en-US" dirty="0"/>
              <a:t>Comparative tools</a:t>
            </a:r>
          </a:p>
          <a:p>
            <a:pPr lvl="1"/>
            <a:r>
              <a:rPr lang="en-US" dirty="0"/>
              <a:t>CADD – Combined Annotation Dependent Depletion. SVM model based on features from previous genome wide annotations.</a:t>
            </a:r>
          </a:p>
          <a:p>
            <a:pPr lvl="1"/>
            <a:r>
              <a:rPr lang="en-US" dirty="0"/>
              <a:t>GWAVA – Genome Wide Annotation of Variants</a:t>
            </a:r>
            <a:r>
              <a:rPr lang="en-US" dirty="0" smtClean="0"/>
              <a:t>. Random Forest approach</a:t>
            </a:r>
            <a:endParaRPr lang="en-US" dirty="0"/>
          </a:p>
          <a:p>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22</a:t>
            </a:fld>
            <a:endParaRPr lang="en-US"/>
          </a:p>
        </p:txBody>
      </p:sp>
    </p:spTree>
    <p:extLst>
      <p:ext uri="{BB962C8B-B14F-4D97-AF65-F5344CB8AC3E}">
        <p14:creationId xmlns:p14="http://schemas.microsoft.com/office/powerpoint/2010/main" val="58528135"/>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13855" y="5823768"/>
            <a:ext cx="5697600" cy="1034231"/>
          </a:xfrm>
        </p:spPr>
        <p:txBody>
          <a:bodyPr>
            <a:normAutofit/>
          </a:bodyPr>
          <a:lstStyle/>
          <a:p>
            <a:r>
              <a:rPr lang="en-US" sz="1200" b="1" dirty="0"/>
              <a:t>Figure S10. Relationship between distance to TSS and prediction scores (using variants from one </a:t>
            </a:r>
            <a:r>
              <a:rPr lang="en-US" sz="1200" b="1" dirty="0" err="1"/>
              <a:t>Medulloblastoma</a:t>
            </a:r>
            <a:r>
              <a:rPr lang="en-US" sz="1200" b="1" dirty="0"/>
              <a:t> sample - MB59).</a:t>
            </a:r>
            <a:r>
              <a:rPr lang="en-US" sz="1200" dirty="0"/>
              <a:t> Red dot is the </a:t>
            </a:r>
            <a:r>
              <a:rPr lang="en-US" sz="1200" i="1" dirty="0"/>
              <a:t>TERT</a:t>
            </a:r>
            <a:r>
              <a:rPr lang="en-US" sz="1200" dirty="0"/>
              <a:t> promoter mutation. </a:t>
            </a:r>
            <a:r>
              <a:rPr lang="en-US" sz="1200" dirty="0" smtClean="0"/>
              <a:t>Authors reported </a:t>
            </a:r>
            <a:r>
              <a:rPr lang="en-US" sz="1200" dirty="0"/>
              <a:t>‘matched region’ model of GWAVA for all analysis, as the model is less prone to bias.</a:t>
            </a:r>
            <a:r>
              <a:rPr lang="en-CA" sz="1200" dirty="0"/>
              <a:t> </a:t>
            </a:r>
            <a:endParaRPr lang="en-US" sz="1200"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23</a:t>
            </a:fld>
            <a:endParaRPr lang="en-US"/>
          </a:p>
        </p:txBody>
      </p:sp>
      <p:pic>
        <p:nvPicPr>
          <p:cNvPr id="6" name="Picture 5"/>
          <p:cNvPicPr/>
          <p:nvPr/>
        </p:nvPicPr>
        <p:blipFill>
          <a:blip r:embed="rId2">
            <a:extLst>
              <a:ext uri="{28A0092B-C50C-407E-A947-70E740481C1C}">
                <a14:useLocalDpi xmlns:a14="http://schemas.microsoft.com/office/drawing/2010/main" val="0"/>
              </a:ext>
            </a:extLst>
          </a:blip>
          <a:stretch>
            <a:fillRect/>
          </a:stretch>
        </p:blipFill>
        <p:spPr>
          <a:xfrm>
            <a:off x="1359900" y="500280"/>
            <a:ext cx="6375573" cy="5323488"/>
          </a:xfrm>
          <a:prstGeom prst="rect">
            <a:avLst/>
          </a:prstGeom>
        </p:spPr>
      </p:pic>
      <p:sp>
        <p:nvSpPr>
          <p:cNvPr id="2" name="Rectangle 1"/>
          <p:cNvSpPr/>
          <p:nvPr/>
        </p:nvSpPr>
        <p:spPr>
          <a:xfrm>
            <a:off x="6530060" y="2565537"/>
            <a:ext cx="1090480" cy="1731737"/>
          </a:xfrm>
          <a:prstGeom prst="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79984393"/>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Non-coding regulatory variants</a:t>
            </a:r>
            <a:endParaRPr lang="en-US" dirty="0"/>
          </a:p>
        </p:txBody>
      </p:sp>
      <p:sp>
        <p:nvSpPr>
          <p:cNvPr id="3" name="Content Placeholder 2"/>
          <p:cNvSpPr>
            <a:spLocks noGrp="1"/>
          </p:cNvSpPr>
          <p:nvPr>
            <p:ph idx="1"/>
          </p:nvPr>
        </p:nvSpPr>
        <p:spPr/>
        <p:txBody>
          <a:bodyPr/>
          <a:lstStyle/>
          <a:p>
            <a:r>
              <a:rPr lang="en-US" dirty="0" err="1" smtClean="0"/>
              <a:t>Cis</a:t>
            </a:r>
            <a:r>
              <a:rPr lang="en-US" dirty="0" smtClean="0"/>
              <a:t>-</a:t>
            </a:r>
          </a:p>
          <a:p>
            <a:pPr lvl="1"/>
            <a:r>
              <a:rPr lang="en-US" dirty="0" smtClean="0"/>
              <a:t>Located on same DNA strand as the gene </a:t>
            </a:r>
          </a:p>
          <a:p>
            <a:pPr lvl="1"/>
            <a:r>
              <a:rPr lang="en-US" dirty="0" smtClean="0"/>
              <a:t>Promoters, enhancers, silencers</a:t>
            </a:r>
            <a:endParaRPr lang="en-US" dirty="0"/>
          </a:p>
          <a:p>
            <a:r>
              <a:rPr lang="en-US" dirty="0" smtClean="0"/>
              <a:t>Trans-</a:t>
            </a:r>
          </a:p>
          <a:p>
            <a:pPr lvl="1"/>
            <a:r>
              <a:rPr lang="en-US" dirty="0" smtClean="0"/>
              <a:t>DNA sequences that encode transcription factors</a:t>
            </a:r>
          </a:p>
          <a:p>
            <a:pPr lvl="1"/>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24</a:t>
            </a:fld>
            <a:endParaRPr lang="en-US"/>
          </a:p>
        </p:txBody>
      </p:sp>
    </p:spTree>
    <p:extLst>
      <p:ext uri="{BB962C8B-B14F-4D97-AF65-F5344CB8AC3E}">
        <p14:creationId xmlns:p14="http://schemas.microsoft.com/office/powerpoint/2010/main" val="908694501"/>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Methylation sites</a:t>
            </a:r>
            <a:endParaRPr lang="en-US" dirty="0"/>
          </a:p>
        </p:txBody>
      </p:sp>
      <p:sp>
        <p:nvSpPr>
          <p:cNvPr id="3" name="Content Placeholder 2"/>
          <p:cNvSpPr>
            <a:spLocks noGrp="1"/>
          </p:cNvSpPr>
          <p:nvPr>
            <p:ph idx="1"/>
          </p:nvPr>
        </p:nvSpPr>
        <p:spPr/>
        <p:txBody>
          <a:bodyPr/>
          <a:lstStyle/>
          <a:p>
            <a:r>
              <a:rPr lang="en-US" dirty="0"/>
              <a:t>There are three histone modification marks that are particularly informative for the identification of most active enhancer and promoter regulatory regions, namely H3k4me1, H3k27ac, and H3k4me3. The H3k4me1 histone mark is associated with enhancers downstream of transcription start sites, and the H3k27ac signal is similarly thought to enhance transcription. Alternatively, the H3k4me3 mark is associated with active promoters</a:t>
            </a:r>
            <a:r>
              <a:rPr lang="en-US" dirty="0" smtClean="0"/>
              <a:t>.</a:t>
            </a:r>
            <a:r>
              <a:rPr lang="en-US" baseline="30000" dirty="0" smtClean="0"/>
              <a:t>1</a:t>
            </a:r>
            <a:endParaRPr lang="en-US" baseline="30000"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25</a:t>
            </a:fld>
            <a:endParaRPr lang="en-US"/>
          </a:p>
        </p:txBody>
      </p:sp>
      <p:sp>
        <p:nvSpPr>
          <p:cNvPr id="6" name="Rectangle 5"/>
          <p:cNvSpPr/>
          <p:nvPr/>
        </p:nvSpPr>
        <p:spPr>
          <a:xfrm>
            <a:off x="-1" y="6493968"/>
            <a:ext cx="8993257" cy="246221"/>
          </a:xfrm>
          <a:prstGeom prst="rect">
            <a:avLst/>
          </a:prstGeom>
        </p:spPr>
        <p:txBody>
          <a:bodyPr wrap="square">
            <a:spAutoFit/>
          </a:bodyPr>
          <a:lstStyle/>
          <a:p>
            <a:r>
              <a:rPr lang="en-US" sz="1000" dirty="0" smtClean="0"/>
              <a:t>1. Functional </a:t>
            </a:r>
            <a:r>
              <a:rPr lang="en-US" sz="1000" dirty="0"/>
              <a:t>Annotation of Putative Regulatory Elements at Cancer Susceptibility </a:t>
            </a:r>
            <a:r>
              <a:rPr lang="en-US" sz="1000" dirty="0" smtClean="0"/>
              <a:t>Loci. Cancer Inform. 2014; 13(</a:t>
            </a:r>
            <a:r>
              <a:rPr lang="en-US" sz="1000" dirty="0" err="1" smtClean="0"/>
              <a:t>Suppl</a:t>
            </a:r>
            <a:r>
              <a:rPr lang="en-US" sz="1000" dirty="0" smtClean="0"/>
              <a:t> 2): 5-17.</a:t>
            </a:r>
            <a:endParaRPr lang="en-US" sz="1000" dirty="0"/>
          </a:p>
        </p:txBody>
      </p:sp>
    </p:spTree>
    <p:extLst>
      <p:ext uri="{BB962C8B-B14F-4D97-AF65-F5344CB8AC3E}">
        <p14:creationId xmlns:p14="http://schemas.microsoft.com/office/powerpoint/2010/main" val="803004347"/>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GERP score</a:t>
            </a:r>
            <a:endParaRPr lang="en-US" dirty="0"/>
          </a:p>
        </p:txBody>
      </p:sp>
      <p:sp>
        <p:nvSpPr>
          <p:cNvPr id="3" name="Content Placeholder 2"/>
          <p:cNvSpPr>
            <a:spLocks noGrp="1"/>
          </p:cNvSpPr>
          <p:nvPr>
            <p:ph idx="1"/>
          </p:nvPr>
        </p:nvSpPr>
        <p:spPr/>
        <p:txBody>
          <a:bodyPr/>
          <a:lstStyle/>
          <a:p>
            <a:r>
              <a:rPr lang="en-US" dirty="0" smtClean="0"/>
              <a:t>Genomic Evolutionary Rate Profiling</a:t>
            </a:r>
          </a:p>
          <a:p>
            <a:r>
              <a:rPr lang="en-US" dirty="0" smtClean="0"/>
              <a:t>Identify slowly evolving regions in an MSA</a:t>
            </a:r>
            <a:endParaRPr lang="en-US" dirty="0" smtClean="0"/>
          </a:p>
          <a:p>
            <a:r>
              <a:rPr lang="en-US" dirty="0" smtClean="0"/>
              <a:t>Nucleotide </a:t>
            </a:r>
            <a:r>
              <a:rPr lang="en-US" dirty="0" smtClean="0"/>
              <a:t>constraint score</a:t>
            </a:r>
          </a:p>
          <a:p>
            <a:pPr lvl="1"/>
            <a:r>
              <a:rPr lang="en-US" dirty="0" smtClean="0"/>
              <a:t>Provides enrichment for deleterious causal mutations</a:t>
            </a:r>
          </a:p>
          <a:p>
            <a:pPr lvl="1"/>
            <a:r>
              <a:rPr lang="en-US" dirty="0" smtClean="0"/>
              <a:t>Allows quantitative ranking of candidates</a:t>
            </a:r>
          </a:p>
          <a:p>
            <a:pPr lvl="1"/>
            <a:r>
              <a:rPr lang="en-US" dirty="0" smtClean="0"/>
              <a:t>Usually places known causal genes at/near top of candidate lists</a:t>
            </a:r>
          </a:p>
          <a:p>
            <a:pPr lvl="1"/>
            <a:endParaRPr lang="en-US" dirty="0"/>
          </a:p>
          <a:p>
            <a:pPr lvl="1"/>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26</a:t>
            </a:fld>
            <a:endParaRPr lang="en-US"/>
          </a:p>
        </p:txBody>
      </p:sp>
    </p:spTree>
    <p:extLst>
      <p:ext uri="{BB962C8B-B14F-4D97-AF65-F5344CB8AC3E}">
        <p14:creationId xmlns:p14="http://schemas.microsoft.com/office/powerpoint/2010/main" val="2763132725"/>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GWAVA</a:t>
            </a:r>
            <a:endParaRPr lang="en-US" dirty="0"/>
          </a:p>
        </p:txBody>
      </p:sp>
      <p:sp>
        <p:nvSpPr>
          <p:cNvPr id="3" name="Content Placeholder 2"/>
          <p:cNvSpPr>
            <a:spLocks noGrp="1"/>
          </p:cNvSpPr>
          <p:nvPr>
            <p:ph idx="1"/>
          </p:nvPr>
        </p:nvSpPr>
        <p:spPr/>
        <p:txBody>
          <a:bodyPr/>
          <a:lstStyle/>
          <a:p>
            <a:r>
              <a:rPr lang="en-US" dirty="0" smtClean="0"/>
              <a:t>Predicts functional impact of non-coding genetic variants</a:t>
            </a:r>
          </a:p>
          <a:p>
            <a:r>
              <a:rPr lang="en-US" dirty="0" smtClean="0"/>
              <a:t>Uses ENCODE/GENCODE annotation of non-coding elements, </a:t>
            </a:r>
            <a:r>
              <a:rPr lang="en-US" dirty="0" err="1" smtClean="0"/>
              <a:t>alongwith</a:t>
            </a:r>
            <a:r>
              <a:rPr lang="en-US" dirty="0" smtClean="0"/>
              <a:t> genome wide evolutionary conservation and GC content data</a:t>
            </a:r>
          </a:p>
          <a:p>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27</a:t>
            </a:fld>
            <a:endParaRPr lang="en-US"/>
          </a:p>
        </p:txBody>
      </p:sp>
    </p:spTree>
    <p:extLst>
      <p:ext uri="{BB962C8B-B14F-4D97-AF65-F5344CB8AC3E}">
        <p14:creationId xmlns:p14="http://schemas.microsoft.com/office/powerpoint/2010/main" val="330754337"/>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CADD</a:t>
            </a:r>
            <a:endParaRPr lang="en-US" dirty="0"/>
          </a:p>
        </p:txBody>
      </p:sp>
      <p:sp>
        <p:nvSpPr>
          <p:cNvPr id="3" name="Content Placeholder 2"/>
          <p:cNvSpPr>
            <a:spLocks noGrp="1"/>
          </p:cNvSpPr>
          <p:nvPr>
            <p:ph idx="1"/>
          </p:nvPr>
        </p:nvSpPr>
        <p:spPr/>
        <p:txBody>
          <a:bodyPr/>
          <a:lstStyle/>
          <a:p>
            <a:r>
              <a:rPr lang="en-US" dirty="0" smtClean="0"/>
              <a:t>Ranking of mutation (tolerated or deleterious) by &gt;60 tools, using CADD score</a:t>
            </a:r>
          </a:p>
          <a:p>
            <a:r>
              <a:rPr lang="en-US" dirty="0" smtClean="0"/>
              <a:t>Train SVM based on the ranking</a:t>
            </a:r>
          </a:p>
          <a:p>
            <a:r>
              <a:rPr lang="en-US" dirty="0" smtClean="0"/>
              <a:t>*simulated data to represent possible de novo mutations in humans, that may’ve occurred but were not fixed in the human population.</a:t>
            </a:r>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28</a:t>
            </a:fld>
            <a:endParaRPr lang="en-US"/>
          </a:p>
        </p:txBody>
      </p:sp>
    </p:spTree>
    <p:extLst>
      <p:ext uri="{BB962C8B-B14F-4D97-AF65-F5344CB8AC3E}">
        <p14:creationId xmlns:p14="http://schemas.microsoft.com/office/powerpoint/2010/main" val="3226248152"/>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29</a:t>
            </a:fld>
            <a:endParaRPr lang="en-US"/>
          </a:p>
        </p:txBody>
      </p:sp>
      <p:pic>
        <p:nvPicPr>
          <p:cNvPr id="6" name="Picture 5"/>
          <p:cNvPicPr>
            <a:picLocks noChangeAspect="1"/>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2835389706"/>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But it’s a proteomics world!</a:t>
            </a:r>
            <a:endParaRPr lang="en-US" dirty="0"/>
          </a:p>
        </p:txBody>
      </p:sp>
      <p:sp>
        <p:nvSpPr>
          <p:cNvPr id="3" name="Content Placeholder 2"/>
          <p:cNvSpPr>
            <a:spLocks noGrp="1"/>
          </p:cNvSpPr>
          <p:nvPr>
            <p:ph idx="1"/>
          </p:nvPr>
        </p:nvSpPr>
        <p:spPr>
          <a:xfrm>
            <a:off x="457199" y="1600200"/>
            <a:ext cx="3789259" cy="4876800"/>
          </a:xfrm>
        </p:spPr>
        <p:txBody>
          <a:bodyPr>
            <a:normAutofit/>
          </a:bodyPr>
          <a:lstStyle/>
          <a:p>
            <a:r>
              <a:rPr lang="en-US" sz="1800" dirty="0" smtClean="0"/>
              <a:t>Mutations can occur in</a:t>
            </a:r>
          </a:p>
          <a:p>
            <a:pPr lvl="1"/>
            <a:r>
              <a:rPr lang="en-US" sz="1800" dirty="0" smtClean="0"/>
              <a:t>Protein coding regions</a:t>
            </a:r>
          </a:p>
          <a:p>
            <a:pPr lvl="1"/>
            <a:r>
              <a:rPr lang="en-US" sz="1800" dirty="0" smtClean="0"/>
              <a:t>Non-protein coding regions</a:t>
            </a:r>
          </a:p>
          <a:p>
            <a:pPr lvl="2"/>
            <a:r>
              <a:rPr lang="en-US" sz="1600" b="1" dirty="0" smtClean="0"/>
              <a:t>98% of our genome!</a:t>
            </a:r>
          </a:p>
          <a:p>
            <a:pPr lvl="2"/>
            <a:r>
              <a:rPr lang="en-US" sz="1600" dirty="0" err="1" smtClean="0"/>
              <a:t>Intronic</a:t>
            </a:r>
            <a:r>
              <a:rPr lang="en-US" sz="1600" dirty="0" smtClean="0"/>
              <a:t> </a:t>
            </a:r>
          </a:p>
          <a:p>
            <a:pPr lvl="2"/>
            <a:r>
              <a:rPr lang="en-US" sz="1600" b="1" dirty="0" smtClean="0">
                <a:solidFill>
                  <a:schemeClr val="accent2">
                    <a:lumMod val="75000"/>
                  </a:schemeClr>
                </a:solidFill>
              </a:rPr>
              <a:t>Regulatory </a:t>
            </a:r>
            <a:r>
              <a:rPr lang="en-US" sz="1600" b="1" dirty="0" smtClean="0"/>
              <a:t>(bind Transcription Factors)</a:t>
            </a:r>
            <a:endParaRPr lang="en-US" sz="1600" b="1" dirty="0" smtClean="0"/>
          </a:p>
          <a:p>
            <a:pPr lvl="2"/>
            <a:r>
              <a:rPr lang="en-US" sz="1600" dirty="0" err="1" smtClean="0"/>
              <a:t>ncRNA</a:t>
            </a:r>
            <a:endParaRPr lang="en-US" sz="1600" dirty="0" smtClean="0"/>
          </a:p>
          <a:p>
            <a:pPr lvl="2"/>
            <a:r>
              <a:rPr lang="en-US" sz="1600" dirty="0" err="1" smtClean="0"/>
              <a:t>Pseudogenes</a:t>
            </a:r>
            <a:r>
              <a:rPr lang="en-US" sz="1600" dirty="0" smtClean="0"/>
              <a:t>, repeats, telomeres</a:t>
            </a:r>
          </a:p>
          <a:p>
            <a:r>
              <a:rPr lang="en-US" sz="1800" dirty="0" smtClean="0"/>
              <a:t>ENCODE results: &gt;</a:t>
            </a:r>
            <a:r>
              <a:rPr lang="en-US" sz="1800" b="1" dirty="0" smtClean="0"/>
              <a:t>80%</a:t>
            </a:r>
            <a:r>
              <a:rPr lang="en-US" sz="1800" dirty="0" smtClean="0"/>
              <a:t> of our DNA has biochemical activity</a:t>
            </a:r>
          </a:p>
          <a:p>
            <a:pPr lvl="2"/>
            <a:endParaRPr lang="en-US" sz="1600"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3</a:t>
            </a:fld>
            <a:endParaRPr lang="en-US"/>
          </a:p>
        </p:txBody>
      </p:sp>
      <p:pic>
        <p:nvPicPr>
          <p:cNvPr id="6" name="Picture 5"/>
          <p:cNvPicPr>
            <a:picLocks noChangeAspect="1"/>
          </p:cNvPicPr>
          <p:nvPr/>
        </p:nvPicPr>
        <p:blipFill rotWithShape="1">
          <a:blip r:embed="rId2"/>
          <a:srcRect t="22222" r="43186" b="48850"/>
          <a:stretch/>
        </p:blipFill>
        <p:spPr>
          <a:xfrm>
            <a:off x="4246459" y="2578364"/>
            <a:ext cx="4759627" cy="2753568"/>
          </a:xfrm>
          <a:prstGeom prst="rect">
            <a:avLst/>
          </a:prstGeom>
        </p:spPr>
      </p:pic>
      <p:sp>
        <p:nvSpPr>
          <p:cNvPr id="7" name="Rectangle 6"/>
          <p:cNvSpPr/>
          <p:nvPr/>
        </p:nvSpPr>
        <p:spPr>
          <a:xfrm>
            <a:off x="0" y="6452208"/>
            <a:ext cx="9006086" cy="400110"/>
          </a:xfrm>
          <a:prstGeom prst="rect">
            <a:avLst/>
          </a:prstGeom>
        </p:spPr>
        <p:txBody>
          <a:bodyPr wrap="square">
            <a:spAutoFit/>
          </a:bodyPr>
          <a:lstStyle/>
          <a:p>
            <a:r>
              <a:rPr lang="en-US" sz="1000" dirty="0" smtClean="0"/>
              <a:t>1. Needles in stacks of needles: finding disease-causal variants in a wealth of genomic data. </a:t>
            </a:r>
            <a:r>
              <a:rPr lang="en-US" sz="1000" i="1" dirty="0" smtClean="0"/>
              <a:t>Nature </a:t>
            </a:r>
            <a:r>
              <a:rPr lang="en-US" sz="1000" i="1" dirty="0"/>
              <a:t>Reviews Genetics</a:t>
            </a:r>
            <a:r>
              <a:rPr lang="en-US" sz="1000" dirty="0"/>
              <a:t> </a:t>
            </a:r>
            <a:r>
              <a:rPr lang="en-US" sz="1000" b="1" dirty="0"/>
              <a:t>12</a:t>
            </a:r>
            <a:r>
              <a:rPr lang="en-US" sz="1000" dirty="0"/>
              <a:t>, 628-640 (September 2011) | doi:10.1038/nrg3046</a:t>
            </a:r>
          </a:p>
        </p:txBody>
      </p:sp>
      <p:sp>
        <p:nvSpPr>
          <p:cNvPr id="8" name="Rectangle 7"/>
          <p:cNvSpPr/>
          <p:nvPr/>
        </p:nvSpPr>
        <p:spPr>
          <a:xfrm>
            <a:off x="4567189" y="2886229"/>
            <a:ext cx="243755" cy="525935"/>
          </a:xfrm>
          <a:prstGeom prst="rect">
            <a:avLst/>
          </a:prstGeom>
          <a:solidFill>
            <a:schemeClr val="accent2">
              <a:lumMod val="75000"/>
              <a:alpha val="34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52934132"/>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ENCODE</a:t>
            </a:r>
            <a:endParaRPr lang="en-US" dirty="0"/>
          </a:p>
        </p:txBody>
      </p:sp>
      <p:sp>
        <p:nvSpPr>
          <p:cNvPr id="3" name="Content Placeholder 2"/>
          <p:cNvSpPr>
            <a:spLocks noGrp="1"/>
          </p:cNvSpPr>
          <p:nvPr>
            <p:ph idx="1"/>
          </p:nvPr>
        </p:nvSpPr>
        <p:spPr/>
        <p:txBody>
          <a:bodyPr/>
          <a:lstStyle/>
          <a:p>
            <a:r>
              <a:rPr lang="en-US" dirty="0" smtClean="0"/>
              <a:t>Encyclopedia of DNA Elements</a:t>
            </a:r>
          </a:p>
          <a:p>
            <a:r>
              <a:rPr lang="en-US" dirty="0" smtClean="0"/>
              <a:t>Goal – determine role of non-protein coding regions of the human genome</a:t>
            </a:r>
          </a:p>
          <a:p>
            <a:r>
              <a:rPr lang="en-US" dirty="0" smtClean="0"/>
              <a:t>90% of disease-associated SNPs are in non-coding regions</a:t>
            </a:r>
          </a:p>
          <a:p>
            <a:r>
              <a:rPr lang="en-US" dirty="0" smtClean="0"/>
              <a:t>Identified novel DNA regulatory elements</a:t>
            </a:r>
          </a:p>
          <a:p>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30</a:t>
            </a:fld>
            <a:endParaRPr lang="en-US"/>
          </a:p>
        </p:txBody>
      </p:sp>
    </p:spTree>
    <p:extLst>
      <p:ext uri="{BB962C8B-B14F-4D97-AF65-F5344CB8AC3E}">
        <p14:creationId xmlns:p14="http://schemas.microsoft.com/office/powerpoint/2010/main" val="1058726258"/>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Roadmap </a:t>
            </a:r>
            <a:r>
              <a:rPr lang="en-US" dirty="0" err="1" smtClean="0"/>
              <a:t>epigenomics</a:t>
            </a:r>
            <a:r>
              <a:rPr lang="en-US" dirty="0" smtClean="0"/>
              <a:t> project</a:t>
            </a:r>
            <a:endParaRPr lang="en-US" dirty="0"/>
          </a:p>
        </p:txBody>
      </p:sp>
      <p:sp>
        <p:nvSpPr>
          <p:cNvPr id="3" name="Content Placeholder 2"/>
          <p:cNvSpPr>
            <a:spLocks noGrp="1"/>
          </p:cNvSpPr>
          <p:nvPr>
            <p:ph idx="1"/>
          </p:nvPr>
        </p:nvSpPr>
        <p:spPr/>
        <p:txBody>
          <a:bodyPr/>
          <a:lstStyle/>
          <a:p>
            <a:r>
              <a:rPr lang="en-US" dirty="0" smtClean="0"/>
              <a:t>This study uses it to link prioritized variants with target genes</a:t>
            </a:r>
          </a:p>
          <a:p>
            <a:r>
              <a:rPr lang="en-US" dirty="0" smtClean="0"/>
              <a:t>Establish an expansive resource of </a:t>
            </a:r>
            <a:r>
              <a:rPr lang="en-US" dirty="0" err="1" smtClean="0"/>
              <a:t>epigenomic</a:t>
            </a:r>
            <a:r>
              <a:rPr lang="en-US" dirty="0" smtClean="0"/>
              <a:t> maps of normal cells and tissue phenotypes</a:t>
            </a:r>
          </a:p>
          <a:p>
            <a:r>
              <a:rPr lang="en-US" dirty="0" smtClean="0"/>
              <a:t>Annotate regulatory non-coding elements</a:t>
            </a:r>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31</a:t>
            </a:fld>
            <a:endParaRPr lang="en-US"/>
          </a:p>
        </p:txBody>
      </p:sp>
    </p:spTree>
    <p:extLst>
      <p:ext uri="{BB962C8B-B14F-4D97-AF65-F5344CB8AC3E}">
        <p14:creationId xmlns:p14="http://schemas.microsoft.com/office/powerpoint/2010/main" val="3699043942"/>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than one way to skin a cat</a:t>
            </a:r>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32</a:t>
            </a:fld>
            <a:endParaRPr lang="en-US"/>
          </a:p>
        </p:txBody>
      </p:sp>
      <p:pic>
        <p:nvPicPr>
          <p:cNvPr id="6" name="Picture 5"/>
          <p:cNvPicPr>
            <a:picLocks noChangeAspect="1"/>
          </p:cNvPicPr>
          <p:nvPr/>
        </p:nvPicPr>
        <p:blipFill rotWithShape="1">
          <a:blip r:embed="rId2"/>
          <a:srcRect l="49246"/>
          <a:stretch/>
        </p:blipFill>
        <p:spPr>
          <a:xfrm>
            <a:off x="2182563" y="1524000"/>
            <a:ext cx="4640957" cy="5031097"/>
          </a:xfrm>
          <a:prstGeom prst="rect">
            <a:avLst/>
          </a:prstGeom>
        </p:spPr>
      </p:pic>
      <p:sp>
        <p:nvSpPr>
          <p:cNvPr id="7" name="TextBox 6"/>
          <p:cNvSpPr txBox="1"/>
          <p:nvPr/>
        </p:nvSpPr>
        <p:spPr>
          <a:xfrm>
            <a:off x="23671" y="6587639"/>
            <a:ext cx="6658258" cy="246221"/>
          </a:xfrm>
          <a:prstGeom prst="rect">
            <a:avLst/>
          </a:prstGeom>
          <a:noFill/>
        </p:spPr>
        <p:txBody>
          <a:bodyPr wrap="square" rtlCol="0">
            <a:spAutoFit/>
          </a:bodyPr>
          <a:lstStyle/>
          <a:p>
            <a:r>
              <a:rPr lang="en-US" sz="1000" dirty="0" smtClean="0"/>
              <a:t>1.</a:t>
            </a:r>
            <a:r>
              <a:rPr lang="en-US" sz="1000" dirty="0"/>
              <a:t> </a:t>
            </a:r>
            <a:r>
              <a:rPr lang="en-US" sz="1000" dirty="0" smtClean="0"/>
              <a:t>The evolution of genome-scale models of cancer metabolism. Front</a:t>
            </a:r>
            <a:r>
              <a:rPr lang="en-US" sz="1000" dirty="0"/>
              <a:t>. Physiol., 03 September 2013</a:t>
            </a:r>
            <a:r>
              <a:rPr lang="en-US" sz="1000" dirty="0" smtClean="0"/>
              <a:t>.</a:t>
            </a:r>
            <a:endParaRPr lang="en-US" sz="1000" dirty="0"/>
          </a:p>
        </p:txBody>
      </p:sp>
    </p:spTree>
    <p:extLst>
      <p:ext uri="{BB962C8B-B14F-4D97-AF65-F5344CB8AC3E}">
        <p14:creationId xmlns:p14="http://schemas.microsoft.com/office/powerpoint/2010/main" val="3373595513"/>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33</a:t>
            </a:fld>
            <a:endParaRPr lang="en-US"/>
          </a:p>
        </p:txBody>
      </p:sp>
      <p:pic>
        <p:nvPicPr>
          <p:cNvPr id="6" name="Picture 5"/>
          <p:cNvPicPr>
            <a:picLocks noChangeAspect="1"/>
          </p:cNvPicPr>
          <p:nvPr/>
        </p:nvPicPr>
        <p:blipFill>
          <a:blip r:embed="rId2"/>
          <a:stretch>
            <a:fillRect/>
          </a:stretch>
        </p:blipFill>
        <p:spPr>
          <a:xfrm>
            <a:off x="0" y="1574800"/>
            <a:ext cx="9144000" cy="3692397"/>
          </a:xfrm>
          <a:prstGeom prst="rect">
            <a:avLst/>
          </a:prstGeom>
        </p:spPr>
      </p:pic>
      <p:sp>
        <p:nvSpPr>
          <p:cNvPr id="7" name="Rectangle 6"/>
          <p:cNvSpPr/>
          <p:nvPr/>
        </p:nvSpPr>
        <p:spPr>
          <a:xfrm>
            <a:off x="92335" y="6585054"/>
            <a:ext cx="5025297" cy="246221"/>
          </a:xfrm>
          <a:prstGeom prst="rect">
            <a:avLst/>
          </a:prstGeom>
        </p:spPr>
        <p:txBody>
          <a:bodyPr wrap="none">
            <a:spAutoFit/>
          </a:bodyPr>
          <a:lstStyle/>
          <a:p>
            <a:r>
              <a:rPr lang="is-IS" sz="1000" dirty="0" smtClean="0"/>
              <a:t>Signatures of mutational processes in cancer. </a:t>
            </a:r>
            <a:r>
              <a:rPr lang="is-IS" sz="1000" i="1" dirty="0" smtClean="0"/>
              <a:t>Nature</a:t>
            </a:r>
            <a:r>
              <a:rPr lang="is-IS" sz="1000" dirty="0" smtClean="0"/>
              <a:t> </a:t>
            </a:r>
            <a:r>
              <a:rPr lang="is-IS" sz="1000" b="1" dirty="0"/>
              <a:t>500</a:t>
            </a:r>
            <a:r>
              <a:rPr lang="is-IS" sz="1000" dirty="0"/>
              <a:t>, 415–421 (22 August 2013)</a:t>
            </a:r>
            <a:endParaRPr lang="en-US" sz="1000" dirty="0"/>
          </a:p>
        </p:txBody>
      </p:sp>
      <p:sp>
        <p:nvSpPr>
          <p:cNvPr id="8" name="Up Arrow 7"/>
          <p:cNvSpPr/>
          <p:nvPr/>
        </p:nvSpPr>
        <p:spPr>
          <a:xfrm>
            <a:off x="3515196" y="5267197"/>
            <a:ext cx="243755" cy="530916"/>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Up Arrow 8"/>
          <p:cNvSpPr/>
          <p:nvPr/>
        </p:nvSpPr>
        <p:spPr>
          <a:xfrm>
            <a:off x="5758753" y="5254369"/>
            <a:ext cx="243755" cy="530916"/>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Up Arrow 9"/>
          <p:cNvSpPr/>
          <p:nvPr/>
        </p:nvSpPr>
        <p:spPr>
          <a:xfrm>
            <a:off x="8455874" y="5254369"/>
            <a:ext cx="243755" cy="530916"/>
          </a:xfrm>
          <a:prstGeom prst="upArrow">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40933344"/>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causal, what is a carrier</a:t>
            </a:r>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34</a:t>
            </a:fld>
            <a:endParaRPr lang="en-US"/>
          </a:p>
        </p:txBody>
      </p:sp>
      <p:pic>
        <p:nvPicPr>
          <p:cNvPr id="6" name="Picture 5"/>
          <p:cNvPicPr>
            <a:picLocks noChangeAspect="1"/>
          </p:cNvPicPr>
          <p:nvPr/>
        </p:nvPicPr>
        <p:blipFill rotWithShape="1">
          <a:blip r:embed="rId2"/>
          <a:srcRect l="12347" r="13995"/>
          <a:stretch/>
        </p:blipFill>
        <p:spPr>
          <a:xfrm>
            <a:off x="962188" y="2595661"/>
            <a:ext cx="8059325" cy="3151150"/>
          </a:xfrm>
          <a:prstGeom prst="rect">
            <a:avLst/>
          </a:prstGeom>
        </p:spPr>
      </p:pic>
    </p:spTree>
    <p:extLst>
      <p:ext uri="{BB962C8B-B14F-4D97-AF65-F5344CB8AC3E}">
        <p14:creationId xmlns:p14="http://schemas.microsoft.com/office/powerpoint/2010/main" val="3432844787"/>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Point mutations (single nucleotide)</a:t>
            </a:r>
            <a:endParaRPr lang="en-US" dirty="0"/>
          </a:p>
        </p:txBody>
      </p:sp>
      <p:sp>
        <p:nvSpPr>
          <p:cNvPr id="3" name="Content Placeholder 2"/>
          <p:cNvSpPr>
            <a:spLocks noGrp="1"/>
          </p:cNvSpPr>
          <p:nvPr>
            <p:ph idx="1"/>
          </p:nvPr>
        </p:nvSpPr>
        <p:spPr/>
        <p:txBody>
          <a:bodyPr/>
          <a:lstStyle/>
          <a:p>
            <a:r>
              <a:rPr lang="en-US" dirty="0" smtClean="0"/>
              <a:t>SNPs: Most common variants (in &gt;= 1% of population)</a:t>
            </a:r>
          </a:p>
          <a:p>
            <a:pPr lvl="1"/>
            <a:r>
              <a:rPr lang="en-US" dirty="0" smtClean="0"/>
              <a:t>One every 300 nucleotides</a:t>
            </a:r>
          </a:p>
          <a:p>
            <a:r>
              <a:rPr lang="en-US" dirty="0" smtClean="0"/>
              <a:t>SNVs:</a:t>
            </a:r>
          </a:p>
          <a:p>
            <a:pPr lvl="1"/>
            <a:r>
              <a:rPr lang="en-US" dirty="0" smtClean="0"/>
              <a:t>Rarer</a:t>
            </a:r>
          </a:p>
          <a:p>
            <a:r>
              <a:rPr lang="en-US" dirty="0" smtClean="0"/>
              <a:t>Somatic SNVs</a:t>
            </a:r>
          </a:p>
          <a:p>
            <a:pPr lvl="1"/>
            <a:r>
              <a:rPr lang="en-US" dirty="0" smtClean="0"/>
              <a:t>Unique to the </a:t>
            </a:r>
            <a:r>
              <a:rPr lang="en-US" dirty="0" err="1" smtClean="0"/>
              <a:t>tumour</a:t>
            </a:r>
            <a:r>
              <a:rPr lang="en-US" dirty="0" smtClean="0"/>
              <a:t> </a:t>
            </a:r>
          </a:p>
          <a:p>
            <a:pPr lvl="1"/>
            <a:r>
              <a:rPr lang="en-US" dirty="0" smtClean="0"/>
              <a:t>Spontaneous point mutations</a:t>
            </a:r>
          </a:p>
          <a:p>
            <a:pPr lvl="1"/>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35</a:t>
            </a:fld>
            <a:endParaRPr lang="en-US"/>
          </a:p>
        </p:txBody>
      </p:sp>
      <p:pic>
        <p:nvPicPr>
          <p:cNvPr id="6" name="Picture 5"/>
          <p:cNvPicPr>
            <a:picLocks noChangeAspect="1"/>
          </p:cNvPicPr>
          <p:nvPr/>
        </p:nvPicPr>
        <p:blipFill>
          <a:blip r:embed="rId2"/>
          <a:stretch>
            <a:fillRect/>
          </a:stretch>
        </p:blipFill>
        <p:spPr>
          <a:xfrm>
            <a:off x="5968986" y="2809262"/>
            <a:ext cx="2996034" cy="3856323"/>
          </a:xfrm>
          <a:prstGeom prst="rect">
            <a:avLst/>
          </a:prstGeom>
        </p:spPr>
      </p:pic>
      <p:sp>
        <p:nvSpPr>
          <p:cNvPr id="7" name="Right Arrow 6"/>
          <p:cNvSpPr/>
          <p:nvPr/>
        </p:nvSpPr>
        <p:spPr>
          <a:xfrm>
            <a:off x="4823772" y="4643621"/>
            <a:ext cx="1196530" cy="55159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8699419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NGS data = lots of data</a:t>
            </a:r>
            <a:endParaRPr lang="en-US" dirty="0"/>
          </a:p>
        </p:txBody>
      </p:sp>
      <p:sp>
        <p:nvSpPr>
          <p:cNvPr id="3" name="Content Placeholder 2"/>
          <p:cNvSpPr>
            <a:spLocks noGrp="1"/>
          </p:cNvSpPr>
          <p:nvPr>
            <p:ph idx="1"/>
          </p:nvPr>
        </p:nvSpPr>
        <p:spPr/>
        <p:txBody>
          <a:bodyPr/>
          <a:lstStyle/>
          <a:p>
            <a:r>
              <a:rPr lang="en-US" dirty="0" smtClean="0"/>
              <a:t>Prioritizing variants is important and directly relevant to the study of genetic diseases with a high mutational load</a:t>
            </a:r>
          </a:p>
          <a:p>
            <a:r>
              <a:rPr lang="en-US" dirty="0" smtClean="0"/>
              <a:t>Protein-coding mutations</a:t>
            </a:r>
          </a:p>
          <a:p>
            <a:r>
              <a:rPr lang="en-US" dirty="0" err="1" smtClean="0"/>
              <a:t>ncRNAs</a:t>
            </a:r>
            <a:endParaRPr lang="en-US" dirty="0" smtClean="0"/>
          </a:p>
          <a:p>
            <a:r>
              <a:rPr lang="en-US" dirty="0" smtClean="0"/>
              <a:t>Mutations in </a:t>
            </a:r>
            <a:r>
              <a:rPr lang="en-US" dirty="0" smtClean="0"/>
              <a:t>regulatory </a:t>
            </a:r>
            <a:r>
              <a:rPr lang="en-US" dirty="0" smtClean="0"/>
              <a:t>regions</a:t>
            </a:r>
          </a:p>
          <a:p>
            <a:pPr lvl="1"/>
            <a:r>
              <a:rPr lang="en-US" dirty="0" smtClean="0"/>
              <a:t>Regulate gene expression levels</a:t>
            </a:r>
          </a:p>
          <a:p>
            <a:pPr lvl="1"/>
            <a:r>
              <a:rPr lang="en-US" dirty="0" smtClean="0"/>
              <a:t>Immune </a:t>
            </a:r>
            <a:r>
              <a:rPr lang="en-US" dirty="0" smtClean="0"/>
              <a:t>system (MHC Class II promoters)</a:t>
            </a:r>
          </a:p>
          <a:p>
            <a:pPr lvl="1"/>
            <a:r>
              <a:rPr lang="en-US" dirty="0" smtClean="0"/>
              <a:t>Largely ignored in GWAS studies</a:t>
            </a:r>
          </a:p>
          <a:p>
            <a:pPr lvl="1"/>
            <a:r>
              <a:rPr lang="en-US" dirty="0" smtClean="0"/>
              <a:t>Effect prediction is challenging</a:t>
            </a:r>
          </a:p>
          <a:p>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4</a:t>
            </a:fld>
            <a:endParaRPr lang="en-US"/>
          </a:p>
        </p:txBody>
      </p:sp>
      <p:pic>
        <p:nvPicPr>
          <p:cNvPr id="6" name="Picture 5"/>
          <p:cNvPicPr>
            <a:picLocks noChangeAspect="1"/>
          </p:cNvPicPr>
          <p:nvPr/>
        </p:nvPicPr>
        <p:blipFill rotWithShape="1">
          <a:blip r:embed="rId3"/>
          <a:srcRect b="33018"/>
          <a:stretch/>
        </p:blipFill>
        <p:spPr>
          <a:xfrm>
            <a:off x="5981700" y="4180415"/>
            <a:ext cx="3162300" cy="2696631"/>
          </a:xfrm>
          <a:prstGeom prst="rect">
            <a:avLst/>
          </a:prstGeom>
        </p:spPr>
      </p:pic>
    </p:spTree>
    <p:extLst>
      <p:ext uri="{BB962C8B-B14F-4D97-AF65-F5344CB8AC3E}">
        <p14:creationId xmlns:p14="http://schemas.microsoft.com/office/powerpoint/2010/main" val="2879741493"/>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Prioritizing non-coding regulatory variants</a:t>
            </a:r>
            <a:endParaRPr lang="en-US" dirty="0"/>
          </a:p>
        </p:txBody>
      </p:sp>
      <p:sp>
        <p:nvSpPr>
          <p:cNvPr id="3" name="Content Placeholder 2"/>
          <p:cNvSpPr>
            <a:spLocks noGrp="1"/>
          </p:cNvSpPr>
          <p:nvPr>
            <p:ph idx="1"/>
          </p:nvPr>
        </p:nvSpPr>
        <p:spPr/>
        <p:txBody>
          <a:bodyPr/>
          <a:lstStyle/>
          <a:p>
            <a:r>
              <a:rPr lang="en-US" dirty="0" smtClean="0"/>
              <a:t>Build a compendium of ranked variants (‘Data Context’)</a:t>
            </a:r>
          </a:p>
          <a:p>
            <a:pPr lvl="1"/>
            <a:r>
              <a:rPr lang="en-US" dirty="0" smtClean="0"/>
              <a:t>Regions: ENCODE, 1000 Genomes, HOTS, GERP score</a:t>
            </a:r>
          </a:p>
          <a:p>
            <a:pPr lvl="1"/>
            <a:r>
              <a:rPr lang="en-US" dirty="0" smtClean="0"/>
              <a:t>Variants: Cancer WGS </a:t>
            </a:r>
          </a:p>
          <a:p>
            <a:pPr lvl="1"/>
            <a:r>
              <a:rPr lang="en-US" dirty="0" smtClean="0"/>
              <a:t>Genes: TCGA, ICGC, COSMIC</a:t>
            </a:r>
          </a:p>
          <a:p>
            <a:pPr lvl="1"/>
            <a:r>
              <a:rPr lang="en-US" dirty="0" smtClean="0"/>
              <a:t>Networks: PPI, </a:t>
            </a:r>
            <a:r>
              <a:rPr lang="en-US" dirty="0" err="1" smtClean="0"/>
              <a:t>ChIP-Seq</a:t>
            </a:r>
            <a:r>
              <a:rPr lang="en-US" dirty="0" smtClean="0"/>
              <a:t>, RNA-</a:t>
            </a:r>
            <a:r>
              <a:rPr lang="en-US" dirty="0" err="1" smtClean="0"/>
              <a:t>Seq</a:t>
            </a:r>
            <a:endParaRPr lang="en-US" dirty="0" smtClean="0"/>
          </a:p>
          <a:p>
            <a:pPr lvl="1"/>
            <a:endParaRPr lang="en-US" dirty="0"/>
          </a:p>
          <a:p>
            <a:pPr lvl="1"/>
            <a:endParaRPr lang="en-US" dirty="0" smtClean="0"/>
          </a:p>
          <a:p>
            <a:pPr lvl="1"/>
            <a:endParaRPr lang="en-US" dirty="0"/>
          </a:p>
          <a:p>
            <a:pPr lvl="1"/>
            <a:endParaRPr lang="en-US" dirty="0" smtClean="0"/>
          </a:p>
          <a:p>
            <a:pPr lvl="1"/>
            <a:endParaRPr lang="en-US" dirty="0" smtClean="0"/>
          </a:p>
          <a:p>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5</a:t>
            </a:fld>
            <a:endParaRPr lang="en-US"/>
          </a:p>
        </p:txBody>
      </p:sp>
      <p:graphicFrame>
        <p:nvGraphicFramePr>
          <p:cNvPr id="6" name="Diagram 5"/>
          <p:cNvGraphicFramePr/>
          <p:nvPr>
            <p:extLst>
              <p:ext uri="{D42A27DB-BD31-4B8C-83A1-F6EECF244321}">
                <p14:modId xmlns:p14="http://schemas.microsoft.com/office/powerpoint/2010/main" val="1853828565"/>
              </p:ext>
            </p:extLst>
          </p:nvPr>
        </p:nvGraphicFramePr>
        <p:xfrm>
          <a:off x="1090481" y="3679748"/>
          <a:ext cx="5888593" cy="30547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5098615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Prioritizing non-coding regulatory variants</a:t>
            </a:r>
            <a:endParaRPr lang="en-US" dirty="0"/>
          </a:p>
        </p:txBody>
      </p:sp>
      <p:sp>
        <p:nvSpPr>
          <p:cNvPr id="3" name="Content Placeholder 2"/>
          <p:cNvSpPr>
            <a:spLocks noGrp="1"/>
          </p:cNvSpPr>
          <p:nvPr>
            <p:ph idx="1"/>
          </p:nvPr>
        </p:nvSpPr>
        <p:spPr/>
        <p:txBody>
          <a:bodyPr/>
          <a:lstStyle/>
          <a:p>
            <a:r>
              <a:rPr lang="en-US" dirty="0" smtClean="0"/>
              <a:t>Get user’s variant dataset, and prioritize against built data context (use weighted scoring scheme)</a:t>
            </a:r>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6</a:t>
            </a:fld>
            <a:endParaRPr lang="en-US"/>
          </a:p>
        </p:txBody>
      </p:sp>
      <p:graphicFrame>
        <p:nvGraphicFramePr>
          <p:cNvPr id="6" name="Diagram 5"/>
          <p:cNvGraphicFramePr/>
          <p:nvPr>
            <p:extLst>
              <p:ext uri="{D42A27DB-BD31-4B8C-83A1-F6EECF244321}">
                <p14:modId xmlns:p14="http://schemas.microsoft.com/office/powerpoint/2010/main" val="1571708400"/>
              </p:ext>
            </p:extLst>
          </p:nvPr>
        </p:nvGraphicFramePr>
        <p:xfrm>
          <a:off x="2317431" y="3128159"/>
          <a:ext cx="3886708" cy="26132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9893933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Scoring non</a:t>
            </a:r>
            <a:r>
              <a:rPr lang="en-US" dirty="0" smtClean="0"/>
              <a:t>-coding regulatory variants</a:t>
            </a:r>
            <a:endParaRPr lang="en-US" dirty="0"/>
          </a:p>
        </p:txBody>
      </p:sp>
      <p:sp>
        <p:nvSpPr>
          <p:cNvPr id="3" name="Content Placeholder 2"/>
          <p:cNvSpPr>
            <a:spLocks noGrp="1"/>
          </p:cNvSpPr>
          <p:nvPr>
            <p:ph idx="1"/>
          </p:nvPr>
        </p:nvSpPr>
        <p:spPr/>
        <p:txBody>
          <a:bodyPr>
            <a:normAutofit/>
          </a:bodyPr>
          <a:lstStyle/>
          <a:p>
            <a:pPr marL="457200" indent="-457200">
              <a:buFont typeface="+mj-lt"/>
              <a:buAutoNum type="arabicPeriod"/>
            </a:pPr>
            <a:r>
              <a:rPr lang="en-US" dirty="0" smtClean="0"/>
              <a:t>What are the potential regulatory sequences?</a:t>
            </a:r>
          </a:p>
          <a:p>
            <a:pPr marL="731520" lvl="1" indent="-457200">
              <a:buFont typeface="+mj-lt"/>
              <a:buAutoNum type="arabicPeriod"/>
            </a:pPr>
            <a:r>
              <a:rPr lang="en-US" dirty="0" smtClean="0"/>
              <a:t>Get annotated </a:t>
            </a:r>
            <a:r>
              <a:rPr lang="en-US" dirty="0" smtClean="0"/>
              <a:t>transcription factor binding sites, enhancers, promoters, methylation </a:t>
            </a:r>
            <a:r>
              <a:rPr lang="en-US" dirty="0" smtClean="0"/>
              <a:t>sites</a:t>
            </a:r>
            <a:endParaRPr lang="en-US" dirty="0"/>
          </a:p>
          <a:p>
            <a:pPr marL="457200" indent="-457200">
              <a:buFont typeface="+mj-lt"/>
              <a:buAutoNum type="arabicPeriod"/>
            </a:pPr>
            <a:r>
              <a:rPr lang="en-US" sz="1200" b="1" dirty="0" smtClean="0">
                <a:solidFill>
                  <a:schemeClr val="bg1">
                    <a:lumMod val="75000"/>
                  </a:schemeClr>
                </a:solidFill>
              </a:rPr>
              <a:t>What does the variant do in the sequence?</a:t>
            </a:r>
          </a:p>
          <a:p>
            <a:pPr marL="731520" lvl="1" indent="-457200">
              <a:buFont typeface="+mj-lt"/>
              <a:buAutoNum type="arabicPeriod"/>
            </a:pPr>
            <a:r>
              <a:rPr lang="en-US" sz="1200" dirty="0" smtClean="0">
                <a:solidFill>
                  <a:schemeClr val="bg1">
                    <a:lumMod val="75000"/>
                  </a:schemeClr>
                </a:solidFill>
              </a:rPr>
              <a:t>Loss of function (motif breaker)</a:t>
            </a:r>
          </a:p>
          <a:p>
            <a:pPr marL="731520" lvl="1" indent="-457200">
              <a:buFont typeface="+mj-lt"/>
              <a:buAutoNum type="arabicPeriod"/>
            </a:pPr>
            <a:r>
              <a:rPr lang="en-US" sz="1200" dirty="0" smtClean="0">
                <a:solidFill>
                  <a:schemeClr val="bg1">
                    <a:lumMod val="75000"/>
                  </a:schemeClr>
                </a:solidFill>
              </a:rPr>
              <a:t>Gain of function (motif gain, new binding site?)</a:t>
            </a:r>
            <a:endParaRPr lang="en-US" sz="1200" dirty="0">
              <a:solidFill>
                <a:schemeClr val="bg1">
                  <a:lumMod val="75000"/>
                </a:schemeClr>
              </a:solidFill>
            </a:endParaRPr>
          </a:p>
          <a:p>
            <a:pPr marL="457200" indent="-457200">
              <a:buFont typeface="+mj-lt"/>
              <a:buAutoNum type="arabicPeriod"/>
            </a:pPr>
            <a:r>
              <a:rPr lang="en-US" sz="1200" b="1" dirty="0" smtClean="0">
                <a:solidFill>
                  <a:schemeClr val="bg1">
                    <a:lumMod val="75000"/>
                  </a:schemeClr>
                </a:solidFill>
              </a:rPr>
              <a:t>Has the region been conserved traditionally?</a:t>
            </a:r>
          </a:p>
          <a:p>
            <a:pPr marL="731520" lvl="1" indent="-457200">
              <a:buFont typeface="+mj-lt"/>
              <a:buAutoNum type="arabicPeriod"/>
            </a:pPr>
            <a:r>
              <a:rPr lang="en-US" sz="1200" dirty="0" smtClean="0">
                <a:solidFill>
                  <a:schemeClr val="bg1">
                    <a:lumMod val="75000"/>
                  </a:schemeClr>
                </a:solidFill>
              </a:rPr>
              <a:t>GERP score – conservation over species</a:t>
            </a:r>
          </a:p>
          <a:p>
            <a:pPr marL="731520" lvl="1" indent="-457200">
              <a:buFont typeface="+mj-lt"/>
              <a:buAutoNum type="arabicPeriod"/>
            </a:pPr>
            <a:r>
              <a:rPr lang="en-US" sz="1200" dirty="0" smtClean="0">
                <a:solidFill>
                  <a:schemeClr val="bg1">
                    <a:lumMod val="75000"/>
                  </a:schemeClr>
                </a:solidFill>
              </a:rPr>
              <a:t>1000 genomes project – evolutionarily constrained regions in human populations</a:t>
            </a:r>
          </a:p>
          <a:p>
            <a:pPr marL="457200" indent="-457200">
              <a:buFont typeface="+mj-lt"/>
              <a:buAutoNum type="arabicPeriod"/>
            </a:pPr>
            <a:r>
              <a:rPr lang="en-US" sz="1200" b="1" dirty="0" smtClean="0">
                <a:solidFill>
                  <a:schemeClr val="bg1">
                    <a:lumMod val="75000"/>
                  </a:schemeClr>
                </a:solidFill>
              </a:rPr>
              <a:t>What does the site regulate?</a:t>
            </a:r>
          </a:p>
          <a:p>
            <a:pPr marL="731520" lvl="1" indent="-457200">
              <a:buFont typeface="+mj-lt"/>
              <a:buAutoNum type="arabicPeriod"/>
            </a:pPr>
            <a:r>
              <a:rPr lang="en-US" sz="1200" dirty="0" smtClean="0">
                <a:solidFill>
                  <a:schemeClr val="bg1">
                    <a:lumMod val="75000"/>
                  </a:schemeClr>
                </a:solidFill>
              </a:rPr>
              <a:t>Neighborhood genes and validated interactions/regulation</a:t>
            </a:r>
          </a:p>
          <a:p>
            <a:pPr marL="731520" lvl="1" indent="-457200">
              <a:buFont typeface="+mj-lt"/>
              <a:buAutoNum type="arabicPeriod"/>
            </a:pPr>
            <a:r>
              <a:rPr lang="en-US" sz="1200" dirty="0" smtClean="0">
                <a:solidFill>
                  <a:schemeClr val="bg1">
                    <a:lumMod val="75000"/>
                  </a:schemeClr>
                </a:solidFill>
              </a:rPr>
              <a:t>Role of gene in the cell (network centrality)</a:t>
            </a:r>
          </a:p>
          <a:p>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7</a:t>
            </a:fld>
            <a:endParaRPr lang="en-US"/>
          </a:p>
        </p:txBody>
      </p:sp>
      <p:sp>
        <p:nvSpPr>
          <p:cNvPr id="6" name="Rectangle 5"/>
          <p:cNvSpPr/>
          <p:nvPr/>
        </p:nvSpPr>
        <p:spPr>
          <a:xfrm>
            <a:off x="-1" y="6493968"/>
            <a:ext cx="8993257" cy="246221"/>
          </a:xfrm>
          <a:prstGeom prst="rect">
            <a:avLst/>
          </a:prstGeom>
        </p:spPr>
        <p:txBody>
          <a:bodyPr wrap="square">
            <a:spAutoFit/>
          </a:bodyPr>
          <a:lstStyle/>
          <a:p>
            <a:r>
              <a:rPr lang="en-US" sz="1000" dirty="0" smtClean="0"/>
              <a:t>1. Functional </a:t>
            </a:r>
            <a:r>
              <a:rPr lang="en-US" sz="1000" dirty="0"/>
              <a:t>Annotation of Putative Regulatory Elements at Cancer Susceptibility </a:t>
            </a:r>
            <a:r>
              <a:rPr lang="en-US" sz="1000" dirty="0" smtClean="0"/>
              <a:t>Loci. Cancer Inform. 2014; 13(</a:t>
            </a:r>
            <a:r>
              <a:rPr lang="en-US" sz="1000" dirty="0" err="1" smtClean="0"/>
              <a:t>Suppl</a:t>
            </a:r>
            <a:r>
              <a:rPr lang="en-US" sz="1000" dirty="0" smtClean="0"/>
              <a:t> 2): 5-17.</a:t>
            </a:r>
            <a:endParaRPr lang="en-US" sz="1000" dirty="0"/>
          </a:p>
        </p:txBody>
      </p:sp>
    </p:spTree>
    <p:extLst>
      <p:ext uri="{BB962C8B-B14F-4D97-AF65-F5344CB8AC3E}">
        <p14:creationId xmlns:p14="http://schemas.microsoft.com/office/powerpoint/2010/main" val="294543595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Scoring non</a:t>
            </a:r>
            <a:r>
              <a:rPr lang="en-US" dirty="0" smtClean="0"/>
              <a:t>-coding regulatory variants</a:t>
            </a:r>
            <a:endParaRPr lang="en-US" dirty="0"/>
          </a:p>
        </p:txBody>
      </p:sp>
      <p:sp>
        <p:nvSpPr>
          <p:cNvPr id="3" name="Content Placeholder 2"/>
          <p:cNvSpPr>
            <a:spLocks noGrp="1"/>
          </p:cNvSpPr>
          <p:nvPr>
            <p:ph idx="1"/>
          </p:nvPr>
        </p:nvSpPr>
        <p:spPr/>
        <p:txBody>
          <a:bodyPr>
            <a:normAutofit/>
          </a:bodyPr>
          <a:lstStyle/>
          <a:p>
            <a:pPr marL="457200" indent="-457200">
              <a:buFont typeface="+mj-lt"/>
              <a:buAutoNum type="arabicPeriod"/>
            </a:pPr>
            <a:r>
              <a:rPr lang="en-US" sz="1200" b="1" dirty="0" smtClean="0">
                <a:solidFill>
                  <a:srgbClr val="BFBFBF"/>
                </a:solidFill>
              </a:rPr>
              <a:t>What are the potential regulatory sequences?</a:t>
            </a:r>
          </a:p>
          <a:p>
            <a:pPr marL="731520" lvl="1" indent="-457200">
              <a:buFont typeface="+mj-lt"/>
              <a:buAutoNum type="arabicPeriod"/>
            </a:pPr>
            <a:r>
              <a:rPr lang="en-US" sz="1200" dirty="0" smtClean="0">
                <a:solidFill>
                  <a:srgbClr val="BFBFBF"/>
                </a:solidFill>
              </a:rPr>
              <a:t>Get annotated transcription factor binding sites, enhancers, promoters, methylation sites</a:t>
            </a:r>
            <a:endParaRPr lang="en-US" sz="1200" dirty="0">
              <a:solidFill>
                <a:srgbClr val="BFBFBF"/>
              </a:solidFill>
            </a:endParaRPr>
          </a:p>
          <a:p>
            <a:pPr marL="457200" indent="-457200">
              <a:buFont typeface="+mj-lt"/>
              <a:buAutoNum type="arabicPeriod"/>
            </a:pPr>
            <a:r>
              <a:rPr lang="en-US" dirty="0" smtClean="0"/>
              <a:t>What does the variant do in the sequence?</a:t>
            </a:r>
          </a:p>
          <a:p>
            <a:pPr marL="731520" lvl="1" indent="-457200">
              <a:buFont typeface="+mj-lt"/>
              <a:buAutoNum type="arabicPeriod"/>
            </a:pPr>
            <a:r>
              <a:rPr lang="en-US" dirty="0" smtClean="0"/>
              <a:t>Loss of function (motif breaker)</a:t>
            </a:r>
          </a:p>
          <a:p>
            <a:pPr marL="731520" lvl="1" indent="-457200">
              <a:buFont typeface="+mj-lt"/>
              <a:buAutoNum type="arabicPeriod"/>
            </a:pPr>
            <a:r>
              <a:rPr lang="en-US" dirty="0" smtClean="0"/>
              <a:t>Gain of function (motif gain, new binding site?)</a:t>
            </a:r>
            <a:endParaRPr lang="en-US" dirty="0"/>
          </a:p>
          <a:p>
            <a:pPr marL="457200" indent="-457200">
              <a:buFont typeface="+mj-lt"/>
              <a:buAutoNum type="arabicPeriod"/>
            </a:pPr>
            <a:r>
              <a:rPr lang="en-US" sz="1200" b="1" dirty="0" smtClean="0">
                <a:solidFill>
                  <a:srgbClr val="BFBFBF"/>
                </a:solidFill>
              </a:rPr>
              <a:t>Has the region been conserved traditionally?</a:t>
            </a:r>
          </a:p>
          <a:p>
            <a:pPr marL="731520" lvl="1" indent="-457200">
              <a:buFont typeface="+mj-lt"/>
              <a:buAutoNum type="arabicPeriod"/>
            </a:pPr>
            <a:r>
              <a:rPr lang="en-US" sz="1200" dirty="0" smtClean="0">
                <a:solidFill>
                  <a:srgbClr val="BFBFBF"/>
                </a:solidFill>
              </a:rPr>
              <a:t>GERP score – conservation over species</a:t>
            </a:r>
          </a:p>
          <a:p>
            <a:pPr marL="731520" lvl="1" indent="-457200">
              <a:buFont typeface="+mj-lt"/>
              <a:buAutoNum type="arabicPeriod"/>
            </a:pPr>
            <a:r>
              <a:rPr lang="en-US" sz="1200" dirty="0" smtClean="0">
                <a:solidFill>
                  <a:srgbClr val="BFBFBF"/>
                </a:solidFill>
              </a:rPr>
              <a:t>1000 genomes project – evolutionarily constrained regions in human populations</a:t>
            </a:r>
          </a:p>
          <a:p>
            <a:pPr marL="457200" indent="-457200">
              <a:buFont typeface="+mj-lt"/>
              <a:buAutoNum type="arabicPeriod"/>
            </a:pPr>
            <a:r>
              <a:rPr lang="en-US" sz="1200" b="1" dirty="0" smtClean="0">
                <a:solidFill>
                  <a:srgbClr val="BFBFBF"/>
                </a:solidFill>
              </a:rPr>
              <a:t>What does the site regulate?</a:t>
            </a:r>
          </a:p>
          <a:p>
            <a:pPr marL="731520" lvl="1" indent="-457200">
              <a:buFont typeface="+mj-lt"/>
              <a:buAutoNum type="arabicPeriod"/>
            </a:pPr>
            <a:r>
              <a:rPr lang="en-US" sz="1200" dirty="0" smtClean="0">
                <a:solidFill>
                  <a:srgbClr val="BFBFBF"/>
                </a:solidFill>
              </a:rPr>
              <a:t>Neighborhood genes and validated interactions/regulation</a:t>
            </a:r>
          </a:p>
          <a:p>
            <a:pPr marL="731520" lvl="1" indent="-457200">
              <a:buFont typeface="+mj-lt"/>
              <a:buAutoNum type="arabicPeriod"/>
            </a:pPr>
            <a:r>
              <a:rPr lang="en-US" sz="1200" dirty="0" smtClean="0">
                <a:solidFill>
                  <a:srgbClr val="BFBFBF"/>
                </a:solidFill>
              </a:rPr>
              <a:t>Role of gene in the cell (network centrality)</a:t>
            </a:r>
          </a:p>
          <a:p>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8</a:t>
            </a:fld>
            <a:endParaRPr lang="en-US"/>
          </a:p>
        </p:txBody>
      </p:sp>
      <p:sp>
        <p:nvSpPr>
          <p:cNvPr id="6" name="Rectangle 5"/>
          <p:cNvSpPr/>
          <p:nvPr/>
        </p:nvSpPr>
        <p:spPr>
          <a:xfrm>
            <a:off x="-1" y="6493968"/>
            <a:ext cx="8993257" cy="246221"/>
          </a:xfrm>
          <a:prstGeom prst="rect">
            <a:avLst/>
          </a:prstGeom>
        </p:spPr>
        <p:txBody>
          <a:bodyPr wrap="square">
            <a:spAutoFit/>
          </a:bodyPr>
          <a:lstStyle/>
          <a:p>
            <a:r>
              <a:rPr lang="en-US" sz="1000" dirty="0" smtClean="0"/>
              <a:t>1. Functional </a:t>
            </a:r>
            <a:r>
              <a:rPr lang="en-US" sz="1000" dirty="0"/>
              <a:t>Annotation of Putative Regulatory Elements at Cancer Susceptibility </a:t>
            </a:r>
            <a:r>
              <a:rPr lang="en-US" sz="1000" dirty="0" smtClean="0"/>
              <a:t>Loci. Cancer Inform. 2014; 13(</a:t>
            </a:r>
            <a:r>
              <a:rPr lang="en-US" sz="1000" dirty="0" err="1" smtClean="0"/>
              <a:t>Suppl</a:t>
            </a:r>
            <a:r>
              <a:rPr lang="en-US" sz="1000" dirty="0" smtClean="0"/>
              <a:t> 2): 5-17.</a:t>
            </a:r>
            <a:endParaRPr lang="en-US" sz="1000" dirty="0"/>
          </a:p>
        </p:txBody>
      </p:sp>
    </p:spTree>
    <p:extLst>
      <p:ext uri="{BB962C8B-B14F-4D97-AF65-F5344CB8AC3E}">
        <p14:creationId xmlns:p14="http://schemas.microsoft.com/office/powerpoint/2010/main" val="509369439"/>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Scoring non</a:t>
            </a:r>
            <a:r>
              <a:rPr lang="en-US" dirty="0" smtClean="0"/>
              <a:t>-coding regulatory variants</a:t>
            </a:r>
            <a:endParaRPr lang="en-US" dirty="0"/>
          </a:p>
        </p:txBody>
      </p:sp>
      <p:sp>
        <p:nvSpPr>
          <p:cNvPr id="3" name="Content Placeholder 2"/>
          <p:cNvSpPr>
            <a:spLocks noGrp="1"/>
          </p:cNvSpPr>
          <p:nvPr>
            <p:ph idx="1"/>
          </p:nvPr>
        </p:nvSpPr>
        <p:spPr/>
        <p:txBody>
          <a:bodyPr>
            <a:normAutofit/>
          </a:bodyPr>
          <a:lstStyle/>
          <a:p>
            <a:pPr marL="457200" indent="-457200">
              <a:buFont typeface="+mj-lt"/>
              <a:buAutoNum type="arabicPeriod"/>
            </a:pPr>
            <a:r>
              <a:rPr lang="en-US" sz="1200" b="1" dirty="0" smtClean="0">
                <a:solidFill>
                  <a:srgbClr val="BFBFBF"/>
                </a:solidFill>
              </a:rPr>
              <a:t>What are the potential regulatory sequences?</a:t>
            </a:r>
          </a:p>
          <a:p>
            <a:pPr marL="731520" lvl="1" indent="-457200">
              <a:buFont typeface="+mj-lt"/>
              <a:buAutoNum type="arabicPeriod"/>
            </a:pPr>
            <a:r>
              <a:rPr lang="en-US" sz="1200" dirty="0" smtClean="0">
                <a:solidFill>
                  <a:srgbClr val="BFBFBF"/>
                </a:solidFill>
              </a:rPr>
              <a:t>Get </a:t>
            </a:r>
            <a:r>
              <a:rPr lang="en-US" sz="1200" dirty="0" smtClean="0">
                <a:solidFill>
                  <a:srgbClr val="BFBFBF"/>
                </a:solidFill>
              </a:rPr>
              <a:t>annotated transcription factor binding sites, enhancers, promoters, methylation </a:t>
            </a:r>
            <a:r>
              <a:rPr lang="en-US" sz="1200" dirty="0" smtClean="0">
                <a:solidFill>
                  <a:srgbClr val="BFBFBF"/>
                </a:solidFill>
              </a:rPr>
              <a:t>sites</a:t>
            </a:r>
            <a:endParaRPr lang="en-US" sz="1200" dirty="0">
              <a:solidFill>
                <a:srgbClr val="BFBFBF"/>
              </a:solidFill>
            </a:endParaRPr>
          </a:p>
          <a:p>
            <a:pPr marL="457200" indent="-457200">
              <a:buFont typeface="+mj-lt"/>
              <a:buAutoNum type="arabicPeriod"/>
            </a:pPr>
            <a:r>
              <a:rPr lang="en-US" sz="1200" b="1" dirty="0" smtClean="0">
                <a:solidFill>
                  <a:srgbClr val="BFBFBF"/>
                </a:solidFill>
              </a:rPr>
              <a:t>What does the variant do in the sequence?</a:t>
            </a:r>
          </a:p>
          <a:p>
            <a:pPr marL="731520" lvl="1" indent="-457200">
              <a:buFont typeface="+mj-lt"/>
              <a:buAutoNum type="arabicPeriod"/>
            </a:pPr>
            <a:r>
              <a:rPr lang="en-US" sz="1200" dirty="0" smtClean="0">
                <a:solidFill>
                  <a:srgbClr val="BFBFBF"/>
                </a:solidFill>
              </a:rPr>
              <a:t>Loss of function (motif breaker)</a:t>
            </a:r>
          </a:p>
          <a:p>
            <a:pPr marL="731520" lvl="1" indent="-457200">
              <a:buFont typeface="+mj-lt"/>
              <a:buAutoNum type="arabicPeriod"/>
            </a:pPr>
            <a:r>
              <a:rPr lang="en-US" sz="1200" dirty="0" smtClean="0">
                <a:solidFill>
                  <a:srgbClr val="BFBFBF"/>
                </a:solidFill>
              </a:rPr>
              <a:t>Gain of function (motif gain, new binding site?)</a:t>
            </a:r>
            <a:endParaRPr lang="en-US" sz="1200" dirty="0">
              <a:solidFill>
                <a:srgbClr val="BFBFBF"/>
              </a:solidFill>
            </a:endParaRPr>
          </a:p>
          <a:p>
            <a:pPr marL="457200" indent="-457200">
              <a:buFont typeface="+mj-lt"/>
              <a:buAutoNum type="arabicPeriod"/>
            </a:pPr>
            <a:r>
              <a:rPr lang="en-US" dirty="0" smtClean="0"/>
              <a:t>Has the region been conserved traditionally?</a:t>
            </a:r>
          </a:p>
          <a:p>
            <a:pPr marL="731520" lvl="1" indent="-457200">
              <a:buFont typeface="+mj-lt"/>
              <a:buAutoNum type="arabicPeriod"/>
            </a:pPr>
            <a:r>
              <a:rPr lang="en-US" dirty="0" smtClean="0"/>
              <a:t>GERP score – conservation over species</a:t>
            </a:r>
          </a:p>
          <a:p>
            <a:pPr marL="731520" lvl="1" indent="-457200">
              <a:buFont typeface="+mj-lt"/>
              <a:buAutoNum type="arabicPeriod"/>
            </a:pPr>
            <a:r>
              <a:rPr lang="en-US" dirty="0" smtClean="0"/>
              <a:t>1000 genomes project – evolutionarily constrained regions in human populations</a:t>
            </a:r>
          </a:p>
          <a:p>
            <a:pPr marL="457200" indent="-457200">
              <a:buFont typeface="+mj-lt"/>
              <a:buAutoNum type="arabicPeriod"/>
            </a:pPr>
            <a:r>
              <a:rPr lang="en-US" sz="1200" b="1" dirty="0" smtClean="0">
                <a:solidFill>
                  <a:srgbClr val="BFBFBF"/>
                </a:solidFill>
              </a:rPr>
              <a:t>What does the site regulate?</a:t>
            </a:r>
          </a:p>
          <a:p>
            <a:pPr marL="731520" lvl="1" indent="-457200">
              <a:buFont typeface="+mj-lt"/>
              <a:buAutoNum type="arabicPeriod"/>
            </a:pPr>
            <a:r>
              <a:rPr lang="en-US" sz="1200" dirty="0" smtClean="0">
                <a:solidFill>
                  <a:srgbClr val="BFBFBF"/>
                </a:solidFill>
              </a:rPr>
              <a:t>Neighborhood genes and validated interactions/regulation</a:t>
            </a:r>
          </a:p>
          <a:p>
            <a:pPr marL="731520" lvl="1" indent="-457200">
              <a:buFont typeface="+mj-lt"/>
              <a:buAutoNum type="arabicPeriod"/>
            </a:pPr>
            <a:r>
              <a:rPr lang="en-US" sz="1200" dirty="0" smtClean="0">
                <a:solidFill>
                  <a:srgbClr val="BFBFBF"/>
                </a:solidFill>
              </a:rPr>
              <a:t>Role of gene in the cell (network centrality)</a:t>
            </a:r>
          </a:p>
          <a:p>
            <a:endParaRPr lang="en-US" dirty="0"/>
          </a:p>
        </p:txBody>
      </p:sp>
      <p:sp>
        <p:nvSpPr>
          <p:cNvPr id="4" name="Date Placeholder 3"/>
          <p:cNvSpPr>
            <a:spLocks noGrp="1"/>
          </p:cNvSpPr>
          <p:nvPr>
            <p:ph type="dt" sz="half" idx="10"/>
          </p:nvPr>
        </p:nvSpPr>
        <p:spPr/>
        <p:txBody>
          <a:bodyPr/>
          <a:lstStyle/>
          <a:p>
            <a:fld id="{7D3A9E6A-1CA7-4F4F-8DE0-67838F74B6FF}" type="datetime2">
              <a:rPr lang="en-CA" smtClean="0"/>
              <a:t>Thursday, October 29, 15</a:t>
            </a:fld>
            <a:endParaRPr lang="en-US"/>
          </a:p>
        </p:txBody>
      </p:sp>
      <p:sp>
        <p:nvSpPr>
          <p:cNvPr id="5" name="Slide Number Placeholder 4"/>
          <p:cNvSpPr>
            <a:spLocks noGrp="1"/>
          </p:cNvSpPr>
          <p:nvPr>
            <p:ph type="sldNum" sz="quarter" idx="12"/>
          </p:nvPr>
        </p:nvSpPr>
        <p:spPr/>
        <p:txBody>
          <a:bodyPr/>
          <a:lstStyle/>
          <a:p>
            <a:fld id="{0CFEC368-1D7A-4F81-ABF6-AE0E36BAF64C}" type="slidenum">
              <a:rPr lang="en-US" smtClean="0"/>
              <a:pPr/>
              <a:t>9</a:t>
            </a:fld>
            <a:endParaRPr lang="en-US"/>
          </a:p>
        </p:txBody>
      </p:sp>
      <p:sp>
        <p:nvSpPr>
          <p:cNvPr id="6" name="Rectangle 5"/>
          <p:cNvSpPr/>
          <p:nvPr/>
        </p:nvSpPr>
        <p:spPr>
          <a:xfrm>
            <a:off x="-1" y="6493968"/>
            <a:ext cx="8993257" cy="246221"/>
          </a:xfrm>
          <a:prstGeom prst="rect">
            <a:avLst/>
          </a:prstGeom>
        </p:spPr>
        <p:txBody>
          <a:bodyPr wrap="square">
            <a:spAutoFit/>
          </a:bodyPr>
          <a:lstStyle/>
          <a:p>
            <a:r>
              <a:rPr lang="en-US" sz="1000" dirty="0" smtClean="0"/>
              <a:t>1. Functional </a:t>
            </a:r>
            <a:r>
              <a:rPr lang="en-US" sz="1000" dirty="0"/>
              <a:t>Annotation of Putative Regulatory Elements at Cancer Susceptibility </a:t>
            </a:r>
            <a:r>
              <a:rPr lang="en-US" sz="1000" dirty="0" smtClean="0"/>
              <a:t>Loci. Cancer Inform. 2014; 13(</a:t>
            </a:r>
            <a:r>
              <a:rPr lang="en-US" sz="1000" dirty="0" err="1" smtClean="0"/>
              <a:t>Suppl</a:t>
            </a:r>
            <a:r>
              <a:rPr lang="en-US" sz="1000" dirty="0" smtClean="0"/>
              <a:t> 2): 5-17.</a:t>
            </a:r>
            <a:endParaRPr lang="en-US" sz="1000" dirty="0"/>
          </a:p>
        </p:txBody>
      </p:sp>
    </p:spTree>
    <p:extLst>
      <p:ext uri="{BB962C8B-B14F-4D97-AF65-F5344CB8AC3E}">
        <p14:creationId xmlns:p14="http://schemas.microsoft.com/office/powerpoint/2010/main" val="509369439"/>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Clarity.thmx</Template>
  <TotalTime>3853</TotalTime>
  <Words>2235</Words>
  <Application>Microsoft Macintosh PowerPoint</Application>
  <PresentationFormat>On-screen Show (4:3)</PresentationFormat>
  <Paragraphs>319</Paragraphs>
  <Slides>35</Slides>
  <Notes>7</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Clarity</vt:lpstr>
      <vt:lpstr>FunSeq2: a framework for prioritizing noncoding regulatory variants in cancer</vt:lpstr>
      <vt:lpstr>The hunt is on…</vt:lpstr>
      <vt:lpstr>But it’s a proteomics world!</vt:lpstr>
      <vt:lpstr>NGS data = lots of data</vt:lpstr>
      <vt:lpstr>Prioritizing non-coding regulatory variants</vt:lpstr>
      <vt:lpstr>Prioritizing non-coding regulatory variants</vt:lpstr>
      <vt:lpstr>Scoring non-coding regulatory variants</vt:lpstr>
      <vt:lpstr>Scoring non-coding regulatory variants</vt:lpstr>
      <vt:lpstr>Scoring non-coding regulatory variants</vt:lpstr>
      <vt:lpstr>Scoring non-coding regulatory variants</vt:lpstr>
      <vt:lpstr>Resultant scoring method </vt:lpstr>
      <vt:lpstr>Next step</vt:lpstr>
      <vt:lpstr>Validation</vt:lpstr>
      <vt:lpstr>Results – cancer variants</vt:lpstr>
      <vt:lpstr>Results – cancer variants</vt:lpstr>
      <vt:lpstr>Validation</vt:lpstr>
      <vt:lpstr>Results – germline variants</vt:lpstr>
      <vt:lpstr>Drawbacks</vt:lpstr>
      <vt:lpstr>Important considerations</vt:lpstr>
      <vt:lpstr>Questions?</vt:lpstr>
      <vt:lpstr>Future directions</vt:lpstr>
      <vt:lpstr>Results – cancer variants</vt:lpstr>
      <vt:lpstr>PowerPoint Presentation</vt:lpstr>
      <vt:lpstr>Non-coding regulatory variants</vt:lpstr>
      <vt:lpstr>Methylation sites</vt:lpstr>
      <vt:lpstr>GERP score</vt:lpstr>
      <vt:lpstr>GWAVA</vt:lpstr>
      <vt:lpstr>CADD</vt:lpstr>
      <vt:lpstr>PowerPoint Presentation</vt:lpstr>
      <vt:lpstr>ENCODE</vt:lpstr>
      <vt:lpstr>Roadmap epigenomics project</vt:lpstr>
      <vt:lpstr>More than one way to skin a cat</vt:lpstr>
      <vt:lpstr>PowerPoint Presentation</vt:lpstr>
      <vt:lpstr>What is causal, what is a carrier</vt:lpstr>
      <vt:lpstr>Point mutations (single nucleotide)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idna-prot|dis </dc:title>
  <dc:creator>Jasleen Grewal</dc:creator>
  <cp:lastModifiedBy>Jasleen Grewal</cp:lastModifiedBy>
  <cp:revision>158</cp:revision>
  <cp:lastPrinted>2015-10-01T20:54:53Z</cp:lastPrinted>
  <dcterms:created xsi:type="dcterms:W3CDTF">2015-09-09T17:07:30Z</dcterms:created>
  <dcterms:modified xsi:type="dcterms:W3CDTF">2015-10-29T20:20:14Z</dcterms:modified>
</cp:coreProperties>
</file>